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73" r:id="rId12"/>
    <p:sldId id="272" r:id="rId13"/>
    <p:sldId id="270" r:id="rId14"/>
    <p:sldId id="271" r:id="rId15"/>
    <p:sldId id="275" r:id="rId16"/>
    <p:sldId id="282" r:id="rId17"/>
    <p:sldId id="268" r:id="rId18"/>
    <p:sldId id="276" r:id="rId19"/>
    <p:sldId id="277" r:id="rId20"/>
    <p:sldId id="278" r:id="rId21"/>
    <p:sldId id="279" r:id="rId22"/>
    <p:sldId id="280" r:id="rId23"/>
    <p:sldId id="283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C7FB-1D8E-4A31-A5AC-AB026CDFA3F8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C7C6-2788-4B4E-B7F9-5B66D4E58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082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C7FB-1D8E-4A31-A5AC-AB026CDFA3F8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C7C6-2788-4B4E-B7F9-5B66D4E58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35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C7FB-1D8E-4A31-A5AC-AB026CDFA3F8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C7C6-2788-4B4E-B7F9-5B66D4E58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47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C7FB-1D8E-4A31-A5AC-AB026CDFA3F8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C7C6-2788-4B4E-B7F9-5B66D4E58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30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C7FB-1D8E-4A31-A5AC-AB026CDFA3F8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C7C6-2788-4B4E-B7F9-5B66D4E58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17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C7FB-1D8E-4A31-A5AC-AB026CDFA3F8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C7C6-2788-4B4E-B7F9-5B66D4E58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06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C7FB-1D8E-4A31-A5AC-AB026CDFA3F8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C7C6-2788-4B4E-B7F9-5B66D4E58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51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C7FB-1D8E-4A31-A5AC-AB026CDFA3F8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C7C6-2788-4B4E-B7F9-5B66D4E58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557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C7FB-1D8E-4A31-A5AC-AB026CDFA3F8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C7C6-2788-4B4E-B7F9-5B66D4E58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43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C7FB-1D8E-4A31-A5AC-AB026CDFA3F8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C7C6-2788-4B4E-B7F9-5B66D4E58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93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C7FB-1D8E-4A31-A5AC-AB026CDFA3F8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C7C6-2788-4B4E-B7F9-5B66D4E58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7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6C7FB-1D8E-4A31-A5AC-AB026CDFA3F8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DC7C6-2788-4B4E-B7F9-5B66D4E58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191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45213" y="2053457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ru-RU" sz="4700" dirty="0"/>
              <a:t>Особенности снятия антропометрических замеров для адаптации опоры для сидения.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84507" y="5306599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Москва 202</a:t>
            </a:r>
            <a:r>
              <a:rPr lang="en-US" dirty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622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Ширина таза, ширина сиденья: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Для подбора правильной ширины сиденья необходимо измерить ширину таза </a:t>
            </a:r>
            <a:r>
              <a:rPr lang="en-US" sz="2200" i="1"/>
              <a:t>(F на рис. 1).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Положите ребенка на спину, поставьте слева и справа от таза книжки в твердой обложке, измерьте расстояние между ними сантиметровой лентой. Такой способ упрощает замер и уменьшает возможность ошибки.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Расчет ширины сиденья: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i="1"/>
              <a:t>Ширина таза + 2 см</a:t>
            </a:r>
            <a:r>
              <a:rPr lang="en-US" sz="22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5232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Неправильная ширина: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Слишком широкая коляска приводит к: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/>
              <a:t>Нестабильности таза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/>
              <a:t>Формированию сколиоза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/>
              <a:t>Заваливанию ребенка вбок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/>
              <a:t>Ротации таза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/>
              <a:t>Формированию «унесенных ветром» ног</a:t>
            </a:r>
          </a:p>
        </p:txBody>
      </p:sp>
    </p:spTree>
    <p:extLst>
      <p:ext uri="{BB962C8B-B14F-4D97-AF65-F5344CB8AC3E}">
        <p14:creationId xmlns:p14="http://schemas.microsoft.com/office/powerpoint/2010/main" val="3575217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Длина голени, высота подножки: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Для установки подножки на правильной высоте необходимо измерить длину голени </a:t>
            </a:r>
            <a:r>
              <a:rPr lang="en-US" sz="2200" i="1"/>
              <a:t>(С на рис. 1). </a:t>
            </a:r>
            <a:r>
              <a:rPr lang="en-US" sz="2200"/>
              <a:t>Замер лучше всего проводить сидя, в ортопедической обуви. С помощью сантиметровой ленты необходимо замерить длину голени, начиная от подколенной ямки, до подошвы ботинок или стопы.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200" i="1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Высота подножки </a:t>
            </a:r>
            <a:r>
              <a:rPr lang="en-US" sz="2200" i="1"/>
              <a:t>всегда</a:t>
            </a:r>
            <a:r>
              <a:rPr lang="en-US" sz="2200"/>
              <a:t> соответствует длине голени.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Если длина голеней анатомически разная, необходимо использовать подножку с возможностью регулировки высоты отдельно для каждой ноги.</a:t>
            </a:r>
          </a:p>
        </p:txBody>
      </p:sp>
    </p:spTree>
    <p:extLst>
      <p:ext uri="{BB962C8B-B14F-4D97-AF65-F5344CB8AC3E}">
        <p14:creationId xmlns:p14="http://schemas.microsoft.com/office/powerpoint/2010/main" val="411773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Тазовый ремень: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700"/>
              <a:t>Тазовый ремень используется ВСЕГДА.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700"/>
              <a:t>Предотвращает сползание ребенка вперед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700"/>
              <a:t>Предотвращает ротацию таза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700"/>
              <a:t>Не ограничивает подвижность тазобедренных суставов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700"/>
              <a:t>Таз – основа правильной позы сидя.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700"/>
              <a:t>Нейтральный и стабильный таз, опирающийся на седалищные кости, создает наилучшие условия для хорошего баланса и подвижности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700"/>
              <a:t>Позволяет спине сохранять естественные изгибы и поддерживать голову в вертикальном положении.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70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700"/>
              <a:t>ВАЖНО!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700"/>
              <a:t>Делаем вывод, что даже правильно снятые замеры и настроенная опора для сидения будут бесполезны без тазового ремня.</a:t>
            </a:r>
          </a:p>
        </p:txBody>
      </p:sp>
    </p:spTree>
    <p:extLst>
      <p:ext uri="{BB962C8B-B14F-4D97-AF65-F5344CB8AC3E}">
        <p14:creationId xmlns:p14="http://schemas.microsoft.com/office/powerpoint/2010/main" val="4225401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825190"/>
            <a:ext cx="9144000" cy="770831"/>
          </a:xfrm>
        </p:spPr>
        <p:txBody>
          <a:bodyPr>
            <a:normAutofit/>
          </a:bodyPr>
          <a:lstStyle/>
          <a:p>
            <a:r>
              <a:rPr lang="ru-RU" sz="4000" dirty="0"/>
              <a:t>Правильное положение ног: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421503"/>
            <a:ext cx="9144000" cy="3789608"/>
          </a:xfrm>
        </p:spPr>
        <p:txBody>
          <a:bodyPr/>
          <a:lstStyle/>
          <a:p>
            <a:pPr algn="l"/>
            <a:r>
              <a:rPr lang="ru-RU"/>
              <a:t>Если все вышеперечисленные замеры сняты и перенесены на опору для сидения правильно, то это сформирует правильное положение ног: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/>
              <a:t>Хорошая опорная поверхность означает, что голеностопные, коленные и тазобедренные суставы согнуты под углом 90°, а стопы располагаются на ширине бедер.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/>
              <a:t>Нагрузка на нижнюю поверхность бедер снимается, когда стопа располагается под коленом – это важно для сохранения нейтрального положения таза.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112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Стабильная база. Итог: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Для обеспечения первого принципа постуральной коррекции позы сидя – </a:t>
            </a:r>
            <a:r>
              <a:rPr lang="en-US" sz="2200" i="1"/>
              <a:t>стабильной базы</a:t>
            </a:r>
            <a:r>
              <a:rPr lang="en-US" sz="2200"/>
              <a:t>, нам необходимо: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Три замера: ширина таза, длина бедра, длина голени.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Три настройки: ширина сиденья, длина сиденья, высота подножки.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Использовать тазовый ремень!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1448194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8037" y="1298448"/>
            <a:ext cx="5895178" cy="2194949"/>
          </a:xfrm>
        </p:spPr>
        <p:txBody>
          <a:bodyPr anchor="b">
            <a:normAutofit/>
          </a:bodyPr>
          <a:lstStyle/>
          <a:p>
            <a:pPr algn="l"/>
            <a:r>
              <a:rPr lang="ru-RU" sz="6600" dirty="0">
                <a:solidFill>
                  <a:srgbClr val="FFFFFF"/>
                </a:solidFill>
              </a:rPr>
              <a:t>Баланс: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48600" y="1122363"/>
            <a:ext cx="3505200" cy="4269549"/>
          </a:xfrm>
        </p:spPr>
        <p:txBody>
          <a:bodyPr anchor="b">
            <a:normAutofit/>
          </a:bodyPr>
          <a:lstStyle/>
          <a:p>
            <a:pPr algn="l"/>
            <a:r>
              <a:rPr lang="ru-RU" dirty="0"/>
              <a:t>Далее мы рассмотрим необходимые замеры и аксессуары для организации сбалансированной позы сидя, улучшения контроля корпуса, снижения нагрузки.</a:t>
            </a:r>
          </a:p>
        </p:txBody>
      </p:sp>
      <p:sp>
        <p:nvSpPr>
          <p:cNvPr id="12" name="sketch line 1">
            <a:extLst>
              <a:ext uri="{FF2B5EF4-FFF2-40B4-BE49-F238E27FC236}">
                <a16:creationId xmlns:a16="http://schemas.microsoft.com/office/drawing/2014/main" id="{32C5B66D-E390-4A14-AB60-69626CBF2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62635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646273DA-F933-4D17-A5FE-B1EF87FD7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0653" y="5626353"/>
            <a:ext cx="3479619" cy="18288"/>
          </a:xfrm>
          <a:custGeom>
            <a:avLst/>
            <a:gdLst>
              <a:gd name="connsiteX0" fmla="*/ 0 w 3479619"/>
              <a:gd name="connsiteY0" fmla="*/ 0 h 18288"/>
              <a:gd name="connsiteX1" fmla="*/ 661128 w 3479619"/>
              <a:gd name="connsiteY1" fmla="*/ 0 h 18288"/>
              <a:gd name="connsiteX2" fmla="*/ 1357051 w 3479619"/>
              <a:gd name="connsiteY2" fmla="*/ 0 h 18288"/>
              <a:gd name="connsiteX3" fmla="*/ 2087771 w 3479619"/>
              <a:gd name="connsiteY3" fmla="*/ 0 h 18288"/>
              <a:gd name="connsiteX4" fmla="*/ 2818491 w 3479619"/>
              <a:gd name="connsiteY4" fmla="*/ 0 h 18288"/>
              <a:gd name="connsiteX5" fmla="*/ 3479619 w 3479619"/>
              <a:gd name="connsiteY5" fmla="*/ 0 h 18288"/>
              <a:gd name="connsiteX6" fmla="*/ 3479619 w 3479619"/>
              <a:gd name="connsiteY6" fmla="*/ 18288 h 18288"/>
              <a:gd name="connsiteX7" fmla="*/ 2714103 w 3479619"/>
              <a:gd name="connsiteY7" fmla="*/ 18288 h 18288"/>
              <a:gd name="connsiteX8" fmla="*/ 1948587 w 3479619"/>
              <a:gd name="connsiteY8" fmla="*/ 18288 h 18288"/>
              <a:gd name="connsiteX9" fmla="*/ 1252663 w 3479619"/>
              <a:gd name="connsiteY9" fmla="*/ 18288 h 18288"/>
              <a:gd name="connsiteX10" fmla="*/ 0 w 3479619"/>
              <a:gd name="connsiteY10" fmla="*/ 18288 h 18288"/>
              <a:gd name="connsiteX11" fmla="*/ 0 w 3479619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9619" h="18288" fill="none" extrusionOk="0">
                <a:moveTo>
                  <a:pt x="0" y="0"/>
                </a:moveTo>
                <a:cubicBezTo>
                  <a:pt x="178395" y="-3637"/>
                  <a:pt x="368619" y="-28254"/>
                  <a:pt x="661128" y="0"/>
                </a:cubicBezTo>
                <a:cubicBezTo>
                  <a:pt x="953637" y="28254"/>
                  <a:pt x="1022982" y="-4416"/>
                  <a:pt x="1357051" y="0"/>
                </a:cubicBezTo>
                <a:cubicBezTo>
                  <a:pt x="1691120" y="4416"/>
                  <a:pt x="1729558" y="27777"/>
                  <a:pt x="2087771" y="0"/>
                </a:cubicBezTo>
                <a:cubicBezTo>
                  <a:pt x="2445984" y="-27777"/>
                  <a:pt x="2592094" y="4429"/>
                  <a:pt x="2818491" y="0"/>
                </a:cubicBezTo>
                <a:cubicBezTo>
                  <a:pt x="3044888" y="-4429"/>
                  <a:pt x="3204567" y="26471"/>
                  <a:pt x="3479619" y="0"/>
                </a:cubicBezTo>
                <a:cubicBezTo>
                  <a:pt x="3478910" y="8157"/>
                  <a:pt x="3479206" y="12125"/>
                  <a:pt x="3479619" y="18288"/>
                </a:cubicBezTo>
                <a:cubicBezTo>
                  <a:pt x="3315855" y="-2963"/>
                  <a:pt x="3094885" y="26965"/>
                  <a:pt x="2714103" y="18288"/>
                </a:cubicBezTo>
                <a:cubicBezTo>
                  <a:pt x="2333321" y="9611"/>
                  <a:pt x="2260528" y="-15335"/>
                  <a:pt x="1948587" y="18288"/>
                </a:cubicBezTo>
                <a:cubicBezTo>
                  <a:pt x="1636646" y="51911"/>
                  <a:pt x="1489816" y="46369"/>
                  <a:pt x="1252663" y="18288"/>
                </a:cubicBezTo>
                <a:cubicBezTo>
                  <a:pt x="1015510" y="-9793"/>
                  <a:pt x="519812" y="-12177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479619" h="18288" stroke="0" extrusionOk="0">
                <a:moveTo>
                  <a:pt x="0" y="0"/>
                </a:moveTo>
                <a:cubicBezTo>
                  <a:pt x="326045" y="25020"/>
                  <a:pt x="425411" y="-17676"/>
                  <a:pt x="661128" y="0"/>
                </a:cubicBezTo>
                <a:cubicBezTo>
                  <a:pt x="896845" y="17676"/>
                  <a:pt x="1124825" y="1478"/>
                  <a:pt x="1252663" y="0"/>
                </a:cubicBezTo>
                <a:cubicBezTo>
                  <a:pt x="1380502" y="-1478"/>
                  <a:pt x="1694914" y="11788"/>
                  <a:pt x="2018179" y="0"/>
                </a:cubicBezTo>
                <a:cubicBezTo>
                  <a:pt x="2341444" y="-11788"/>
                  <a:pt x="2451167" y="12596"/>
                  <a:pt x="2679307" y="0"/>
                </a:cubicBezTo>
                <a:cubicBezTo>
                  <a:pt x="2907447" y="-12596"/>
                  <a:pt x="3094555" y="23821"/>
                  <a:pt x="3479619" y="0"/>
                </a:cubicBezTo>
                <a:cubicBezTo>
                  <a:pt x="3479355" y="4493"/>
                  <a:pt x="3480003" y="9472"/>
                  <a:pt x="3479619" y="18288"/>
                </a:cubicBezTo>
                <a:cubicBezTo>
                  <a:pt x="3311729" y="36782"/>
                  <a:pt x="3015946" y="7938"/>
                  <a:pt x="2783695" y="18288"/>
                </a:cubicBezTo>
                <a:cubicBezTo>
                  <a:pt x="2551444" y="28638"/>
                  <a:pt x="2398767" y="-13940"/>
                  <a:pt x="2018179" y="18288"/>
                </a:cubicBezTo>
                <a:cubicBezTo>
                  <a:pt x="1637591" y="50516"/>
                  <a:pt x="1634873" y="-6356"/>
                  <a:pt x="1426644" y="18288"/>
                </a:cubicBezTo>
                <a:cubicBezTo>
                  <a:pt x="1218415" y="42932"/>
                  <a:pt x="1006973" y="4094"/>
                  <a:pt x="730720" y="18288"/>
                </a:cubicBezTo>
                <a:cubicBezTo>
                  <a:pt x="454467" y="32482"/>
                  <a:pt x="291313" y="3910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99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Длина спины, высота спинки: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Правильный подбор высоты спинки обеспечивает максимальную активность ребенка и предотвращает возникновение вторичных осложнений.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В зависимости от состояния ребенка, ему может быть назначена: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200"/>
              <a:t>Активная кресло-коляска. Посадите ребенка, сантиметровой лентой измерьте расстояние по спине от сиденья до нижнего угла лопатки. Предназначена для детей с хорошим контролем корпуса.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200"/>
              <a:t>Комнатная кресло-коляска. Посадите ребенка, сантиметровой лентой измерьте расстояние по спине от сиденья до уровня плеч </a:t>
            </a:r>
            <a:r>
              <a:rPr lang="en-US" sz="2200" i="1"/>
              <a:t>(А на рис. 1). </a:t>
            </a:r>
            <a:r>
              <a:rPr lang="en-US" sz="2200"/>
              <a:t>Слишком высокая спинка ограничит движение головы и сформирует шейный гиперлордоз. (Опционально – до макушки)</a:t>
            </a:r>
            <a:endParaRPr lang="en-US" sz="2200" i="1"/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200"/>
              <a:t>Прогулочная кресло-коляска. Посадите ребенка, сантиметровой лентой измерьте расстояние по спине от сиденья до макушки </a:t>
            </a:r>
            <a:r>
              <a:rPr lang="en-US" sz="2200" i="1"/>
              <a:t>(G на рис. 1).</a:t>
            </a:r>
          </a:p>
        </p:txBody>
      </p:sp>
    </p:spTree>
    <p:extLst>
      <p:ext uri="{BB962C8B-B14F-4D97-AF65-F5344CB8AC3E}">
        <p14:creationId xmlns:p14="http://schemas.microsoft.com/office/powerpoint/2010/main" val="3730247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Ширина груди, боковые поддержки: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Для установки боковых поддержек на правильную ширину необходимо измерить ширину груди </a:t>
            </a:r>
            <a:r>
              <a:rPr lang="en-US" sz="2200" i="1"/>
              <a:t>(Е на рис. 1)</a:t>
            </a:r>
            <a:r>
              <a:rPr lang="en-US" sz="2200"/>
              <a:t>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Положите ребенка на спину, поставьте подмышки книжки в твердой обложке, измерьте расстояние между ними сантиметровой лентой. Такой способ упрощает замер и уменьшает возможность ошибки.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Расчет ширины боковых поддержек: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i="1"/>
              <a:t>Ширина груди + 2 см.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i="1"/>
              <a:t>Также необходимо измерить глубину грудной клетки для подбора длины боковых поддержек.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20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8480389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1090104"/>
          </a:xfrm>
        </p:spPr>
        <p:txBody>
          <a:bodyPr anchor="b">
            <a:normAutofit/>
          </a:bodyPr>
          <a:lstStyle/>
          <a:p>
            <a:pPr algn="l"/>
            <a:r>
              <a:rPr lang="ru-RU" sz="6600" dirty="0"/>
              <a:t>Боковые поддержки: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2124" y="2794553"/>
            <a:ext cx="10512552" cy="112668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700" dirty="0"/>
              <a:t>Используются для стабилизации тела в симметричном положении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700" dirty="0"/>
              <a:t>Предотвращают и корректируют развитие и усугубление вторичных деформаций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700" dirty="0"/>
              <a:t>Задают диапазон при наклонах вперед и возвращению назад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74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Подготовительный этап: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/>
              <a:t>Организованное место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/>
              <a:t>Отсутствие лишней, мешковатой одежды на ребенке.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/>
              <a:t>Сантиметровая лента.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/>
              <a:t>Бланк замеров.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/>
              <a:t>Ручка/карандаш.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/>
              <a:t>Две небольших книжки в твердой обложке.</a:t>
            </a:r>
          </a:p>
        </p:txBody>
      </p:sp>
    </p:spTree>
    <p:extLst>
      <p:ext uri="{BB962C8B-B14F-4D97-AF65-F5344CB8AC3E}">
        <p14:creationId xmlns:p14="http://schemas.microsoft.com/office/powerpoint/2010/main" val="3837218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97761" y="294445"/>
            <a:ext cx="6251110" cy="2161486"/>
          </a:xfrm>
        </p:spPr>
        <p:txBody>
          <a:bodyPr anchor="b">
            <a:normAutofit fontScale="90000"/>
          </a:bodyPr>
          <a:lstStyle/>
          <a:p>
            <a:pPr algn="l"/>
            <a:r>
              <a:rPr lang="ru-RU" sz="5400" dirty="0"/>
              <a:t>Расстояние до локтя, высота подлокотников: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7760" y="2750375"/>
            <a:ext cx="6251111" cy="3621241"/>
          </a:xfrm>
        </p:spPr>
        <p:txBody>
          <a:bodyPr>
            <a:normAutofit/>
          </a:bodyPr>
          <a:lstStyle/>
          <a:p>
            <a:pPr algn="l"/>
            <a:r>
              <a:rPr lang="ru-RU" sz="1400" dirty="0"/>
              <a:t>Для установки подлокотников на правильной высоте необходимо измерить расстояние от сиденья до локтя </a:t>
            </a:r>
            <a:r>
              <a:rPr lang="ru-RU" sz="1400" i="1" dirty="0"/>
              <a:t>(В на рис 1.)</a:t>
            </a:r>
          </a:p>
          <a:p>
            <a:pPr algn="l"/>
            <a:endParaRPr lang="ru-RU" sz="1400" dirty="0"/>
          </a:p>
          <a:p>
            <a:pPr algn="l"/>
            <a:endParaRPr lang="ru-RU" sz="1400" dirty="0"/>
          </a:p>
          <a:p>
            <a:pPr algn="l"/>
            <a:r>
              <a:rPr lang="ru-RU" sz="1400" dirty="0"/>
              <a:t>Посадите ребенка, согните его руку в локте, плечо в естественном положении, сантиметровой лентой измерьте расстояние от сиденья до локтя.</a:t>
            </a:r>
          </a:p>
          <a:p>
            <a:pPr algn="l"/>
            <a:endParaRPr lang="ru-RU" sz="1400" dirty="0"/>
          </a:p>
          <a:p>
            <a:pPr algn="l"/>
            <a:endParaRPr lang="ru-RU" sz="1400" dirty="0"/>
          </a:p>
          <a:p>
            <a:pPr algn="l"/>
            <a:r>
              <a:rPr lang="ru-RU" sz="1400" dirty="0"/>
              <a:t>Подлокотники стабилизируют верхнюю часть туловища, создают дополнительную поддержку, обеспечивают стабилизацию тела в симметричном положении.</a:t>
            </a:r>
            <a:endParaRPr lang="ru-RU" sz="1400" i="1" dirty="0"/>
          </a:p>
        </p:txBody>
      </p:sp>
      <p:pic>
        <p:nvPicPr>
          <p:cNvPr id="5" name="Picture 4" descr="Линейка крупным планом">
            <a:extLst>
              <a:ext uri="{FF2B5EF4-FFF2-40B4-BE49-F238E27FC236}">
                <a16:creationId xmlns:a16="http://schemas.microsoft.com/office/drawing/2014/main" id="{2560A010-18BF-4860-890B-07573D669E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640" r="30028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26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04177"/>
            <a:ext cx="9144000" cy="770831"/>
          </a:xfrm>
        </p:spPr>
        <p:txBody>
          <a:bodyPr>
            <a:normAutofit/>
          </a:bodyPr>
          <a:lstStyle/>
          <a:p>
            <a:r>
              <a:rPr lang="ru-RU" sz="4000"/>
              <a:t>Объем голени, держатели голеней: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468192"/>
            <a:ext cx="9144000" cy="3789608"/>
          </a:xfrm>
        </p:spPr>
        <p:txBody>
          <a:bodyPr/>
          <a:lstStyle/>
          <a:p>
            <a:pPr algn="l"/>
            <a:r>
              <a:rPr lang="ru-RU"/>
              <a:t>Необходимо измерить окружность голени сантиметровой лентой для подбора держателей.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/>
              <a:t>Обеспечивают правильную установку стоп на подножке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/>
              <a:t>Обеспечивают активные движения ног  при оптимальной стабилизации стопы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08142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04177"/>
            <a:ext cx="9144000" cy="770831"/>
          </a:xfrm>
        </p:spPr>
        <p:txBody>
          <a:bodyPr>
            <a:normAutofit/>
          </a:bodyPr>
          <a:lstStyle/>
          <a:p>
            <a:r>
              <a:rPr lang="ru-RU" sz="4000" dirty="0"/>
              <a:t>От плеча до пупка, жилетки, ремни: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468192"/>
            <a:ext cx="9144000" cy="3789608"/>
          </a:xfrm>
        </p:spPr>
        <p:txBody>
          <a:bodyPr/>
          <a:lstStyle/>
          <a:p>
            <a:pPr algn="l"/>
            <a:r>
              <a:rPr lang="ru-RU" dirty="0"/>
              <a:t>Необходимо сантиметровой лентой измерить расстояние от плеча (плечевого сустава) до пупка, это необходимо для подбора жилетки или ремней.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/>
              <a:t>Используются для дополнительной стабилизации туловища с сохранением максимальной активности и комфорта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7660649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04177"/>
            <a:ext cx="9144000" cy="770831"/>
          </a:xfrm>
        </p:spPr>
        <p:txBody>
          <a:bodyPr>
            <a:normAutofit/>
          </a:bodyPr>
          <a:lstStyle/>
          <a:p>
            <a:r>
              <a:rPr lang="ru-RU" sz="4000"/>
              <a:t>Итог: правильная поза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383350"/>
            <a:ext cx="9144000" cy="5205985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/>
              <a:t>• Таз плотно прилегает к сидению и спинке кресла, зафиксирован и ограничен; </a:t>
            </a:r>
          </a:p>
          <a:p>
            <a:pPr algn="l"/>
            <a:r>
              <a:rPr lang="ru-RU" dirty="0"/>
              <a:t>• Бедра по всей длине плотно прилегают к сидению; </a:t>
            </a:r>
          </a:p>
          <a:p>
            <a:pPr algn="l"/>
            <a:r>
              <a:rPr lang="ru-RU" dirty="0"/>
              <a:t>• Между краем сиденья и подколенной ямкой расстояние 2 см; </a:t>
            </a:r>
          </a:p>
          <a:p>
            <a:pPr algn="l"/>
            <a:r>
              <a:rPr lang="ru-RU" dirty="0"/>
              <a:t>• В коленном суставе прямой угол; </a:t>
            </a:r>
          </a:p>
          <a:p>
            <a:pPr algn="l"/>
            <a:r>
              <a:rPr lang="ru-RU" dirty="0"/>
              <a:t>• Голени параллельно друг другу; </a:t>
            </a:r>
          </a:p>
          <a:p>
            <a:pPr algn="l"/>
            <a:r>
              <a:rPr lang="ru-RU" dirty="0"/>
              <a:t>• Стопы на ширине бедер, всей поверхностью плотно прилегают к опоре, зафиксированы; </a:t>
            </a:r>
          </a:p>
          <a:p>
            <a:pPr algn="l"/>
            <a:r>
              <a:rPr lang="ru-RU" dirty="0"/>
              <a:t>• В голеностопном суставе прямой угол; </a:t>
            </a:r>
          </a:p>
          <a:p>
            <a:pPr algn="l"/>
            <a:r>
              <a:rPr lang="ru-RU" dirty="0"/>
              <a:t>• Спина выпрямлена и плотно прижата по всей поверхности к спинке кресла; </a:t>
            </a:r>
          </a:p>
          <a:p>
            <a:pPr algn="l"/>
            <a:r>
              <a:rPr lang="ru-RU" dirty="0"/>
              <a:t>• При организации позы сидя необходимы боковые поддержки корпуса;</a:t>
            </a:r>
          </a:p>
          <a:p>
            <a:pPr algn="l"/>
            <a:r>
              <a:rPr lang="ru-RU" dirty="0"/>
              <a:t>• Плечи свободно опущены и находятся на одном уровне со спинкой кресла; </a:t>
            </a:r>
          </a:p>
          <a:p>
            <a:pPr algn="l"/>
            <a:r>
              <a:rPr lang="ru-RU" dirty="0"/>
              <a:t>• Локти согнуты, лежат на столе;</a:t>
            </a:r>
          </a:p>
          <a:p>
            <a:pPr algn="l"/>
            <a:r>
              <a:rPr lang="ru-RU" dirty="0"/>
              <a:t>• Между корпусом и бедрами прямой угол; </a:t>
            </a:r>
          </a:p>
          <a:p>
            <a:pPr algn="l"/>
            <a:r>
              <a:rPr lang="ru-RU" dirty="0"/>
              <a:t>• Голова прямо по средней линии; </a:t>
            </a:r>
          </a:p>
          <a:p>
            <a:pPr algn="l"/>
            <a:r>
              <a:rPr lang="ru-RU" dirty="0"/>
              <a:t>• Для дополнительной стабилизации корпуса можно использовать жилетку, по мере увеличения силы и выносливости постуральной мускулатуры сокращать время использования жилетки до 2-3 часов в день для занятий, требующих наибольшей концентрации внимания (кормление, занятия с педагогами)..</a:t>
            </a:r>
          </a:p>
        </p:txBody>
      </p:sp>
    </p:spTree>
    <p:extLst>
      <p:ext uri="{BB962C8B-B14F-4D97-AF65-F5344CB8AC3E}">
        <p14:creationId xmlns:p14="http://schemas.microsoft.com/office/powerpoint/2010/main" val="41513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06062"/>
            <a:ext cx="9144000" cy="1171977"/>
          </a:xfrm>
        </p:spPr>
        <p:txBody>
          <a:bodyPr>
            <a:noAutofit/>
          </a:bodyPr>
          <a:lstStyle/>
          <a:p>
            <a:r>
              <a:rPr lang="ru-RU" sz="4000" dirty="0"/>
              <a:t>Необходимые замеры для правильного позиционирования в опоре для сидения: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468192"/>
            <a:ext cx="10363200" cy="526391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                          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                                </a:t>
            </a:r>
            <a:r>
              <a:rPr lang="en-US" dirty="0"/>
              <a:t>F</a:t>
            </a:r>
            <a:r>
              <a:rPr lang="ru-RU" dirty="0"/>
              <a:t> – ширина таза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 </a:t>
            </a:r>
            <a:r>
              <a:rPr lang="ru-RU" dirty="0"/>
              <a:t>                             </a:t>
            </a:r>
            <a:r>
              <a:rPr lang="en-US" dirty="0"/>
              <a:t>D – </a:t>
            </a:r>
            <a:r>
              <a:rPr lang="ru-RU" dirty="0"/>
              <a:t>длина бедра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        </a:t>
            </a:r>
            <a:r>
              <a:rPr lang="ru-RU" dirty="0"/>
              <a:t>                          </a:t>
            </a:r>
            <a:r>
              <a:rPr lang="en-US" dirty="0"/>
              <a:t>C – </a:t>
            </a:r>
            <a:r>
              <a:rPr lang="ru-RU" dirty="0"/>
              <a:t>длина голени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                                    </a:t>
            </a:r>
            <a:r>
              <a:rPr lang="en-US" dirty="0"/>
              <a:t>A </a:t>
            </a:r>
            <a:r>
              <a:rPr lang="ru-RU" dirty="0"/>
              <a:t>– высота спинки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                                               В – расстояние до локтя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                                   Е – ширина груди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                                                                   </a:t>
            </a:r>
            <a:r>
              <a:rPr lang="en-US" dirty="0"/>
              <a:t>G – </a:t>
            </a:r>
            <a:r>
              <a:rPr lang="ru-RU" dirty="0"/>
              <a:t>высота от сиденья до макушки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                                  </a:t>
            </a:r>
            <a:r>
              <a:rPr lang="en-US" dirty="0"/>
              <a:t>H – </a:t>
            </a:r>
            <a:r>
              <a:rPr lang="ru-RU" dirty="0"/>
              <a:t>ширина плеч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                             Объем голени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                                    От плеча до пупка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i="1" dirty="0"/>
              <a:t>(рис. 1)</a:t>
            </a:r>
            <a:r>
              <a:rPr lang="ru-RU" dirty="0"/>
              <a:t>                                     Глубина грудной клетки</a:t>
            </a:r>
          </a:p>
        </p:txBody>
      </p:sp>
      <p:pic>
        <p:nvPicPr>
          <p:cNvPr id="2049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928" y="1468192"/>
            <a:ext cx="4789161" cy="461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28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Принципы организованной позы сидя: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 err="1"/>
              <a:t>Стабильная</a:t>
            </a:r>
            <a:r>
              <a:rPr lang="en-US" dirty="0"/>
              <a:t> </a:t>
            </a:r>
            <a:r>
              <a:rPr lang="en-US" dirty="0" err="1"/>
              <a:t>база</a:t>
            </a:r>
            <a:r>
              <a:rPr lang="en-US" dirty="0"/>
              <a:t>. </a:t>
            </a:r>
            <a:r>
              <a:rPr lang="en-US" dirty="0" err="1"/>
              <a:t>Правильно</a:t>
            </a:r>
            <a:r>
              <a:rPr lang="en-US" dirty="0"/>
              <a:t> </a:t>
            </a:r>
            <a:r>
              <a:rPr lang="en-US" dirty="0" err="1"/>
              <a:t>посаженный</a:t>
            </a:r>
            <a:r>
              <a:rPr lang="en-US" dirty="0"/>
              <a:t> </a:t>
            </a:r>
            <a:r>
              <a:rPr lang="en-US" dirty="0" err="1"/>
              <a:t>таз</a:t>
            </a:r>
            <a:r>
              <a:rPr lang="en-US" dirty="0"/>
              <a:t> и </a:t>
            </a:r>
            <a:r>
              <a:rPr lang="en-US" dirty="0" err="1"/>
              <a:t>правильно</a:t>
            </a:r>
            <a:r>
              <a:rPr lang="en-US" dirty="0"/>
              <a:t> </a:t>
            </a:r>
            <a:r>
              <a:rPr lang="en-US" dirty="0" err="1"/>
              <a:t>расположенные</a:t>
            </a:r>
            <a:r>
              <a:rPr lang="en-US" dirty="0"/>
              <a:t> </a:t>
            </a:r>
            <a:r>
              <a:rPr lang="en-US" dirty="0" err="1"/>
              <a:t>бедра</a:t>
            </a:r>
            <a:r>
              <a:rPr lang="en-US" dirty="0"/>
              <a:t> и </a:t>
            </a:r>
            <a:r>
              <a:rPr lang="en-US" dirty="0" err="1"/>
              <a:t>стопы</a:t>
            </a:r>
            <a:r>
              <a:rPr lang="en-US" dirty="0"/>
              <a:t>  -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основа</a:t>
            </a:r>
            <a:r>
              <a:rPr lang="en-US" dirty="0"/>
              <a:t> </a:t>
            </a:r>
            <a:r>
              <a:rPr lang="en-US" dirty="0" err="1"/>
              <a:t>стабильной</a:t>
            </a:r>
            <a:r>
              <a:rPr lang="en-US" dirty="0"/>
              <a:t> </a:t>
            </a:r>
            <a:r>
              <a:rPr lang="en-US" dirty="0" err="1"/>
              <a:t>позы</a:t>
            </a:r>
            <a:r>
              <a:rPr lang="en-US" dirty="0"/>
              <a:t> </a:t>
            </a:r>
            <a:r>
              <a:rPr lang="en-US" dirty="0" err="1"/>
              <a:t>сидя</a:t>
            </a:r>
            <a:r>
              <a:rPr lang="en-US" dirty="0"/>
              <a:t>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 err="1"/>
              <a:t>Баланс</a:t>
            </a:r>
            <a:r>
              <a:rPr lang="en-US" dirty="0"/>
              <a:t>. </a:t>
            </a:r>
            <a:r>
              <a:rPr lang="en-US" dirty="0" err="1"/>
              <a:t>Правильно</a:t>
            </a:r>
            <a:r>
              <a:rPr lang="en-US" dirty="0"/>
              <a:t>, </a:t>
            </a:r>
            <a:r>
              <a:rPr lang="en-US" dirty="0" err="1"/>
              <a:t>симметрично</a:t>
            </a:r>
            <a:r>
              <a:rPr lang="en-US" dirty="0"/>
              <a:t> </a:t>
            </a:r>
            <a:r>
              <a:rPr lang="en-US" dirty="0" err="1"/>
              <a:t>расположенные</a:t>
            </a:r>
            <a:r>
              <a:rPr lang="en-US" dirty="0"/>
              <a:t> </a:t>
            </a:r>
            <a:r>
              <a:rPr lang="en-US" dirty="0" err="1"/>
              <a:t>плечи</a:t>
            </a:r>
            <a:r>
              <a:rPr lang="en-US" dirty="0"/>
              <a:t>, </a:t>
            </a:r>
            <a:r>
              <a:rPr lang="en-US" dirty="0" err="1"/>
              <a:t>корпус</a:t>
            </a:r>
            <a:r>
              <a:rPr lang="en-US" dirty="0"/>
              <a:t> и </a:t>
            </a:r>
            <a:r>
              <a:rPr lang="en-US" dirty="0" err="1"/>
              <a:t>голова</a:t>
            </a:r>
            <a:r>
              <a:rPr lang="en-US" dirty="0"/>
              <a:t> </a:t>
            </a:r>
            <a:r>
              <a:rPr lang="en-US" dirty="0" err="1"/>
              <a:t>позволяют</a:t>
            </a:r>
            <a:r>
              <a:rPr lang="en-US" dirty="0"/>
              <a:t> </a:t>
            </a:r>
            <a:r>
              <a:rPr lang="en-US" dirty="0" err="1"/>
              <a:t>добиться</a:t>
            </a:r>
            <a:r>
              <a:rPr lang="en-US" dirty="0"/>
              <a:t> </a:t>
            </a:r>
            <a:r>
              <a:rPr lang="en-US" dirty="0" err="1"/>
              <a:t>баланса</a:t>
            </a:r>
            <a:r>
              <a:rPr lang="en-US" dirty="0"/>
              <a:t> </a:t>
            </a:r>
            <a:r>
              <a:rPr lang="en-US" dirty="0" err="1"/>
              <a:t>тела</a:t>
            </a:r>
            <a:r>
              <a:rPr lang="en-US" dirty="0"/>
              <a:t> в </a:t>
            </a:r>
            <a:r>
              <a:rPr lang="en-US" dirty="0" err="1"/>
              <a:t>организованной</a:t>
            </a:r>
            <a:r>
              <a:rPr lang="en-US" dirty="0"/>
              <a:t> </a:t>
            </a:r>
            <a:r>
              <a:rPr lang="en-US" dirty="0" err="1"/>
              <a:t>позе</a:t>
            </a:r>
            <a:r>
              <a:rPr lang="en-US" dirty="0"/>
              <a:t> </a:t>
            </a:r>
            <a:r>
              <a:rPr lang="en-US" dirty="0" err="1"/>
              <a:t>сидя</a:t>
            </a:r>
            <a:r>
              <a:rPr lang="en-US" dirty="0"/>
              <a:t>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 err="1"/>
              <a:t>Активность</a:t>
            </a:r>
            <a:r>
              <a:rPr lang="en-US" dirty="0"/>
              <a:t>. </a:t>
            </a:r>
            <a:r>
              <a:rPr lang="en-US" dirty="0" err="1"/>
              <a:t>Возможность</a:t>
            </a:r>
            <a:r>
              <a:rPr lang="en-US" dirty="0"/>
              <a:t> </a:t>
            </a:r>
            <a:r>
              <a:rPr lang="en-US" dirty="0" err="1"/>
              <a:t>свободно</a:t>
            </a:r>
            <a:r>
              <a:rPr lang="en-US" dirty="0"/>
              <a:t> </a:t>
            </a:r>
            <a:r>
              <a:rPr lang="en-US" dirty="0" err="1"/>
              <a:t>двигать</a:t>
            </a:r>
            <a:r>
              <a:rPr lang="en-US" dirty="0"/>
              <a:t> </a:t>
            </a:r>
            <a:r>
              <a:rPr lang="en-US" dirty="0" err="1"/>
              <a:t>головой</a:t>
            </a:r>
            <a:r>
              <a:rPr lang="en-US" dirty="0"/>
              <a:t> и </a:t>
            </a:r>
            <a:r>
              <a:rPr lang="en-US" dirty="0" err="1"/>
              <a:t>руками</a:t>
            </a:r>
            <a:r>
              <a:rPr lang="en-US" dirty="0"/>
              <a:t> </a:t>
            </a:r>
            <a:r>
              <a:rPr lang="en-US" dirty="0" err="1"/>
              <a:t>улучшает</a:t>
            </a:r>
            <a:r>
              <a:rPr lang="en-US" dirty="0"/>
              <a:t> </a:t>
            </a:r>
            <a:r>
              <a:rPr lang="en-US" dirty="0" err="1"/>
              <a:t>двигательное</a:t>
            </a:r>
            <a:r>
              <a:rPr lang="en-US" dirty="0"/>
              <a:t> и </a:t>
            </a:r>
            <a:r>
              <a:rPr lang="en-US" dirty="0" err="1"/>
              <a:t>функциональное</a:t>
            </a:r>
            <a:r>
              <a:rPr lang="en-US" dirty="0"/>
              <a:t> </a:t>
            </a:r>
            <a:r>
              <a:rPr lang="en-US" dirty="0" err="1"/>
              <a:t>развитие</a:t>
            </a:r>
            <a:r>
              <a:rPr lang="en-US" dirty="0"/>
              <a:t>.</a:t>
            </a:r>
          </a:p>
          <a:p>
            <a:pPr marL="514350"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/>
              <a:t>С </a:t>
            </a:r>
            <a:r>
              <a:rPr lang="en-US" dirty="0" err="1"/>
              <a:t>помощью</a:t>
            </a:r>
            <a:r>
              <a:rPr lang="en-US" dirty="0"/>
              <a:t> </a:t>
            </a:r>
            <a:r>
              <a:rPr lang="en-US" dirty="0" err="1"/>
              <a:t>правильно</a:t>
            </a:r>
            <a:r>
              <a:rPr lang="en-US" dirty="0"/>
              <a:t> </a:t>
            </a:r>
            <a:r>
              <a:rPr lang="en-US" dirty="0" err="1"/>
              <a:t>снятых</a:t>
            </a:r>
            <a:r>
              <a:rPr lang="en-US" dirty="0"/>
              <a:t> </a:t>
            </a:r>
            <a:r>
              <a:rPr lang="en-US" dirty="0" err="1"/>
              <a:t>замеров</a:t>
            </a:r>
            <a:r>
              <a:rPr lang="en-US" dirty="0"/>
              <a:t> 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сможем</a:t>
            </a:r>
            <a:r>
              <a:rPr lang="en-US" dirty="0"/>
              <a:t> </a:t>
            </a:r>
            <a:r>
              <a:rPr lang="en-US" dirty="0" err="1"/>
              <a:t>настроить</a:t>
            </a:r>
            <a:r>
              <a:rPr lang="en-US" dirty="0"/>
              <a:t> </a:t>
            </a:r>
            <a:r>
              <a:rPr lang="en-US" dirty="0" err="1"/>
              <a:t>опору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сидения</a:t>
            </a:r>
            <a:r>
              <a:rPr lang="en-US" dirty="0"/>
              <a:t> с </a:t>
            </a:r>
            <a:r>
              <a:rPr lang="en-US" dirty="0" err="1"/>
              <a:t>учетом</a:t>
            </a:r>
            <a:r>
              <a:rPr lang="en-US" dirty="0"/>
              <a:t> </a:t>
            </a:r>
            <a:r>
              <a:rPr lang="en-US" dirty="0" err="1"/>
              <a:t>принципов</a:t>
            </a:r>
            <a:r>
              <a:rPr lang="en-US" dirty="0"/>
              <a:t> </a:t>
            </a:r>
            <a:r>
              <a:rPr lang="en-US" dirty="0" err="1"/>
              <a:t>правильной</a:t>
            </a:r>
            <a:r>
              <a:rPr lang="en-US" dirty="0"/>
              <a:t> </a:t>
            </a:r>
            <a:r>
              <a:rPr lang="en-US" dirty="0" err="1"/>
              <a:t>организации</a:t>
            </a:r>
            <a:r>
              <a:rPr lang="en-US" dirty="0"/>
              <a:t> </a:t>
            </a:r>
            <a:r>
              <a:rPr lang="en-US" dirty="0" err="1"/>
              <a:t>позы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364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Стабильная база:</a:t>
            </a:r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 err="1"/>
              <a:t>Организация</a:t>
            </a:r>
            <a:r>
              <a:rPr lang="en-US" dirty="0"/>
              <a:t> </a:t>
            </a:r>
            <a:r>
              <a:rPr lang="en-US" dirty="0" err="1"/>
              <a:t>стабильной</a:t>
            </a:r>
            <a:r>
              <a:rPr lang="en-US" dirty="0"/>
              <a:t> </a:t>
            </a:r>
            <a:r>
              <a:rPr lang="en-US" dirty="0" err="1"/>
              <a:t>базы</a:t>
            </a:r>
            <a:r>
              <a:rPr lang="en-US" dirty="0"/>
              <a:t>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ключевым</a:t>
            </a:r>
            <a:r>
              <a:rPr lang="en-US" dirty="0"/>
              <a:t> </a:t>
            </a:r>
            <a:r>
              <a:rPr lang="en-US" dirty="0" err="1"/>
              <a:t>моментом</a:t>
            </a:r>
            <a:r>
              <a:rPr lang="en-US" dirty="0"/>
              <a:t> в </a:t>
            </a:r>
            <a:r>
              <a:rPr lang="en-US" dirty="0" err="1"/>
              <a:t>индивидуальном</a:t>
            </a:r>
            <a:r>
              <a:rPr lang="en-US" dirty="0"/>
              <a:t> </a:t>
            </a:r>
            <a:r>
              <a:rPr lang="en-US" dirty="0" err="1"/>
              <a:t>подборе</a:t>
            </a:r>
            <a:r>
              <a:rPr lang="en-US" dirty="0"/>
              <a:t> </a:t>
            </a:r>
            <a:r>
              <a:rPr lang="en-US" dirty="0" err="1"/>
              <a:t>кресла-коляски</a:t>
            </a:r>
            <a:r>
              <a:rPr lang="en-US" dirty="0"/>
              <a:t>. </a:t>
            </a:r>
            <a:r>
              <a:rPr lang="en-US" dirty="0" err="1"/>
              <a:t>Основными</a:t>
            </a:r>
            <a:r>
              <a:rPr lang="en-US" dirty="0"/>
              <a:t> </a:t>
            </a:r>
            <a:r>
              <a:rPr lang="en-US" dirty="0" err="1"/>
              <a:t>параметрами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влияют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качество</a:t>
            </a:r>
            <a:r>
              <a:rPr lang="en-US" dirty="0"/>
              <a:t> </a:t>
            </a:r>
            <a:r>
              <a:rPr lang="en-US" dirty="0" err="1"/>
              <a:t>постуральной</a:t>
            </a:r>
            <a:r>
              <a:rPr lang="en-US" dirty="0"/>
              <a:t> </a:t>
            </a:r>
            <a:r>
              <a:rPr lang="en-US" dirty="0" err="1"/>
              <a:t>коррекции</a:t>
            </a:r>
            <a:r>
              <a:rPr lang="en-US" dirty="0"/>
              <a:t> в </a:t>
            </a:r>
            <a:r>
              <a:rPr lang="en-US" dirty="0" err="1"/>
              <a:t>положении</a:t>
            </a:r>
            <a:r>
              <a:rPr lang="en-US" dirty="0"/>
              <a:t> </a:t>
            </a:r>
            <a:r>
              <a:rPr lang="en-US" dirty="0" err="1"/>
              <a:t>сидя</a:t>
            </a:r>
            <a:r>
              <a:rPr lang="en-US" dirty="0"/>
              <a:t>,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правильный</a:t>
            </a:r>
            <a:r>
              <a:rPr lang="en-US" dirty="0"/>
              <a:t> </a:t>
            </a:r>
            <a:r>
              <a:rPr lang="en-US" dirty="0" err="1"/>
              <a:t>подбор</a:t>
            </a:r>
            <a:r>
              <a:rPr lang="en-US" dirty="0"/>
              <a:t> и </a:t>
            </a:r>
            <a:r>
              <a:rPr lang="en-US" dirty="0" err="1"/>
              <a:t>соблюдение</a:t>
            </a:r>
            <a:r>
              <a:rPr lang="en-US" dirty="0"/>
              <a:t> </a:t>
            </a:r>
            <a:r>
              <a:rPr lang="en-US" dirty="0" err="1"/>
              <a:t>правил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изменении</a:t>
            </a:r>
            <a:r>
              <a:rPr lang="en-US" dirty="0"/>
              <a:t> </a:t>
            </a:r>
            <a:r>
              <a:rPr lang="en-US" dirty="0" err="1"/>
              <a:t>параметров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сидения</a:t>
            </a:r>
            <a:r>
              <a:rPr lang="en-US" dirty="0"/>
              <a:t>: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/>
              <a:t>Глубина</a:t>
            </a:r>
            <a:r>
              <a:rPr lang="en-US" dirty="0"/>
              <a:t> </a:t>
            </a:r>
            <a:r>
              <a:rPr lang="en-US" dirty="0" err="1"/>
              <a:t>сиденья</a:t>
            </a:r>
            <a:r>
              <a:rPr lang="en-US" dirty="0"/>
              <a:t>, </a:t>
            </a:r>
            <a:r>
              <a:rPr lang="en-US" dirty="0" err="1"/>
              <a:t>зависит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длины</a:t>
            </a:r>
            <a:r>
              <a:rPr lang="en-US" dirty="0"/>
              <a:t> </a:t>
            </a:r>
            <a:r>
              <a:rPr lang="en-US" dirty="0" err="1"/>
              <a:t>бедра</a:t>
            </a:r>
            <a:endParaRPr lang="en-US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/>
              <a:t>Ширина</a:t>
            </a:r>
            <a:r>
              <a:rPr lang="en-US" dirty="0"/>
              <a:t> </a:t>
            </a:r>
            <a:r>
              <a:rPr lang="en-US" dirty="0" err="1"/>
              <a:t>сиденья</a:t>
            </a:r>
            <a:r>
              <a:rPr lang="en-US" dirty="0"/>
              <a:t>, </a:t>
            </a:r>
            <a:r>
              <a:rPr lang="en-US" dirty="0" err="1"/>
              <a:t>зависит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ширины</a:t>
            </a:r>
            <a:r>
              <a:rPr lang="en-US" dirty="0"/>
              <a:t> </a:t>
            </a:r>
            <a:r>
              <a:rPr lang="en-US" dirty="0" err="1"/>
              <a:t>таза</a:t>
            </a:r>
            <a:endParaRPr lang="en-US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/>
              <a:t>Высота</a:t>
            </a:r>
            <a:r>
              <a:rPr lang="en-US" dirty="0"/>
              <a:t> </a:t>
            </a:r>
            <a:r>
              <a:rPr lang="en-US" dirty="0" err="1"/>
              <a:t>подножки</a:t>
            </a:r>
            <a:r>
              <a:rPr lang="en-US" dirty="0"/>
              <a:t>, </a:t>
            </a:r>
            <a:r>
              <a:rPr lang="en-US" dirty="0" err="1"/>
              <a:t>зависит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длины</a:t>
            </a:r>
            <a:r>
              <a:rPr lang="en-US" dirty="0"/>
              <a:t> </a:t>
            </a:r>
            <a:r>
              <a:rPr lang="en-US" dirty="0" err="1"/>
              <a:t>голени</a:t>
            </a:r>
            <a:endParaRPr lang="en-US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/>
              <a:t>Тазовый</a:t>
            </a:r>
            <a:r>
              <a:rPr lang="en-US" dirty="0"/>
              <a:t> </a:t>
            </a:r>
            <a:r>
              <a:rPr lang="en-US" dirty="0" err="1"/>
              <a:t>ремень</a:t>
            </a:r>
            <a:r>
              <a:rPr lang="en-US" dirty="0"/>
              <a:t> (</a:t>
            </a:r>
            <a:r>
              <a:rPr lang="en-US" dirty="0" err="1"/>
              <a:t>необходим</a:t>
            </a:r>
            <a:r>
              <a:rPr lang="en-US" dirty="0"/>
              <a:t> </a:t>
            </a:r>
            <a:r>
              <a:rPr lang="en-US" dirty="0" err="1"/>
              <a:t>всегда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59786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Длина бедра, глубина сиденья: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Для подбора правильной глубины сиденья необходимо измерить длину бедра </a:t>
            </a:r>
            <a:r>
              <a:rPr lang="en-US" sz="2200" i="1"/>
              <a:t>(D на рис. 1). </a:t>
            </a:r>
            <a:r>
              <a:rPr lang="en-US" sz="2200"/>
              <a:t>Замер проводить с помощью сантиметровой ленты, на задней поверхности бедра, начиная от подколенной ямки.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20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Расчет глубины кресла коляски: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i="1"/>
              <a:t>Длина бедра – 2 см.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20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При разной длине бедер необходимо настроить глубину сиденья для каждой ноги отдельно!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257135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04177"/>
            <a:ext cx="9144000" cy="770831"/>
          </a:xfrm>
        </p:spPr>
        <p:txBody>
          <a:bodyPr>
            <a:normAutofit/>
          </a:bodyPr>
          <a:lstStyle/>
          <a:p>
            <a:r>
              <a:rPr lang="ru-RU" sz="4000" dirty="0"/>
              <a:t>Правильная глубина: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468192"/>
            <a:ext cx="9144000" cy="37896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521" y="1275008"/>
            <a:ext cx="8922958" cy="502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820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15354"/>
            <a:ext cx="9144000" cy="770831"/>
          </a:xfrm>
        </p:spPr>
        <p:txBody>
          <a:bodyPr>
            <a:normAutofit/>
          </a:bodyPr>
          <a:lstStyle/>
          <a:p>
            <a:r>
              <a:rPr lang="ru-RU" sz="4000" dirty="0"/>
              <a:t>Неправильная глубина: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468192"/>
            <a:ext cx="9144000" cy="37896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756" y="1099910"/>
            <a:ext cx="8418488" cy="541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460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04177"/>
            <a:ext cx="9144000" cy="770831"/>
          </a:xfrm>
        </p:spPr>
        <p:txBody>
          <a:bodyPr>
            <a:normAutofit/>
          </a:bodyPr>
          <a:lstStyle/>
          <a:p>
            <a:r>
              <a:rPr lang="ru-RU" sz="4000" dirty="0"/>
              <a:t>Неправильная глубина: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468192"/>
            <a:ext cx="9144000" cy="37896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561" y="1275008"/>
            <a:ext cx="8510878" cy="512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0766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2139</TotalTime>
  <Words>1248</Words>
  <Application>Microsoft Office PowerPoint</Application>
  <PresentationFormat>Широкоэкранный</PresentationFormat>
  <Paragraphs>129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Тема Office</vt:lpstr>
      <vt:lpstr>Особенности снятия антропометрических замеров для адаптации опоры для сидения.</vt:lpstr>
      <vt:lpstr>Подготовительный этап:</vt:lpstr>
      <vt:lpstr>Необходимые замеры для правильного позиционирования в опоре для сидения:</vt:lpstr>
      <vt:lpstr>Принципы организованной позы сидя:</vt:lpstr>
      <vt:lpstr>Стабильная база:</vt:lpstr>
      <vt:lpstr>Длина бедра, глубина сиденья:</vt:lpstr>
      <vt:lpstr>Правильная глубина:</vt:lpstr>
      <vt:lpstr>Неправильная глубина:</vt:lpstr>
      <vt:lpstr>Неправильная глубина:</vt:lpstr>
      <vt:lpstr>Ширина таза, ширина сиденья:</vt:lpstr>
      <vt:lpstr>Неправильная ширина:</vt:lpstr>
      <vt:lpstr>Длина голени, высота подножки:</vt:lpstr>
      <vt:lpstr>Тазовый ремень:</vt:lpstr>
      <vt:lpstr>Правильное положение ног:</vt:lpstr>
      <vt:lpstr>Стабильная база. Итог:</vt:lpstr>
      <vt:lpstr>Баланс:</vt:lpstr>
      <vt:lpstr>Длина спины, высота спинки:</vt:lpstr>
      <vt:lpstr>Ширина груди, боковые поддержки:</vt:lpstr>
      <vt:lpstr>Боковые поддержки:</vt:lpstr>
      <vt:lpstr>Расстояние до локтя, высота подлокотников:</vt:lpstr>
      <vt:lpstr>Объем голени, держатели голеней:</vt:lpstr>
      <vt:lpstr>От плеча до пупка, жилетки, ремни:</vt:lpstr>
      <vt:lpstr>Итог: правильная поза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снятия антропометрических замеров для адаптации опоры для сидения.</dc:title>
  <dc:creator>Дмитрий Медведков</dc:creator>
  <cp:lastModifiedBy>Владимир Исаев</cp:lastModifiedBy>
  <cp:revision>27</cp:revision>
  <dcterms:created xsi:type="dcterms:W3CDTF">2020-04-14T06:43:46Z</dcterms:created>
  <dcterms:modified xsi:type="dcterms:W3CDTF">2021-07-14T18:03:24Z</dcterms:modified>
</cp:coreProperties>
</file>