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73" r:id="rId7"/>
    <p:sldId id="274" r:id="rId8"/>
    <p:sldId id="264" r:id="rId9"/>
    <p:sldId id="265" r:id="rId10"/>
    <p:sldId id="275" r:id="rId11"/>
    <p:sldId id="270" r:id="rId12"/>
    <p:sldId id="272" r:id="rId13"/>
    <p:sldId id="266" r:id="rId14"/>
    <p:sldId id="267" r:id="rId15"/>
    <p:sldId id="269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3" autoAdjust="0"/>
    <p:restoredTop sz="94660"/>
  </p:normalViewPr>
  <p:slideViewPr>
    <p:cSldViewPr snapToGrid="0">
      <p:cViewPr varScale="1">
        <p:scale>
          <a:sx n="51" d="100"/>
          <a:sy n="51" d="100"/>
        </p:scale>
        <p:origin x="16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A4837-85A4-4AAA-A8B5-2E78A46ED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9F44A7-7CAB-4BAF-9126-7011EE267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3A829-32AE-4A52-9E4C-310187DD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1594-BEFA-4E0A-BB06-1595F247038E}" type="datetimeFigureOut">
              <a:rPr lang="ru-RU" smtClean="0"/>
              <a:t>25.02.2022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0AB24B-6A56-42B0-B35C-84B2571AD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B7F1B-78C5-42C6-8DCF-E7053C3F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7F5A-5472-481D-A057-78DF081FBA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99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C043A-854F-4D5A-B0F7-2B23E1B1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43322D-E49C-4F26-BED5-0222FA060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94758E-10E3-4BB0-8F3E-58D78C60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1594-BEFA-4E0A-BB06-1595F247038E}" type="datetimeFigureOut">
              <a:rPr lang="ru-RU" smtClean="0"/>
              <a:t>25.02.2022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FA5721-B48A-480B-B5AA-6D68BD765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57A91-D7E8-45C1-BD52-DE8F69C7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7F5A-5472-481D-A057-78DF081FBA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34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D5BD57-6EAF-48D2-A3AB-3156D190C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5D4A4B-EE85-451C-8FDC-0219A2A8E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481C1D-1A62-4053-8A23-818F2241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1594-BEFA-4E0A-BB06-1595F247038E}" type="datetimeFigureOut">
              <a:rPr lang="ru-RU" smtClean="0"/>
              <a:t>25.02.2022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3AE3CC-D611-49D9-929E-F0C19A3EF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BB9B32-74F2-4BF2-BEB7-E6424DD1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7F5A-5472-481D-A057-78DF081FBA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4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B642B7BA-2EF4-43AD-92A6-616C6AEBDBE4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F08E-1DAA-4969-A307-CF5171ABFC3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115132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3535C-8B87-4363-B8E9-543A879B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C5D28A-785E-483B-961E-805941339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73849E-A9A1-47C1-9624-81F5B9F0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1594-BEFA-4E0A-BB06-1595F247038E}" type="datetimeFigureOut">
              <a:rPr lang="ru-RU" smtClean="0"/>
              <a:t>25.02.2022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0958F8-7242-4BC9-BE2E-F3DF0C03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69A4D1-7B38-4F0C-BD7B-F563018A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7F5A-5472-481D-A057-78DF081FBA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55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12C58-6A97-4859-9754-A8730760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69E8A2-C277-4FC9-9357-0C143D4D8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1945FE-6B3E-4183-A5A4-302CD8DF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1594-BEFA-4E0A-BB06-1595F247038E}" type="datetimeFigureOut">
              <a:rPr lang="ru-RU" smtClean="0"/>
              <a:t>25.02.2022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60E2B-31E7-49AD-A616-F876300F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6EEBAD-24B5-474E-8AE6-609C2FEE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7F5A-5472-481D-A057-78DF081FBA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65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1E78E-5030-4D45-A04E-C31D0860F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C349D6-A050-45C4-9698-05EDE909A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4E4C94-8074-45A5-B7CF-F244D79B5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BA1A7F-6D05-4688-AE66-3C90C098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1594-BEFA-4E0A-BB06-1595F247038E}" type="datetimeFigureOut">
              <a:rPr lang="ru-RU" smtClean="0"/>
              <a:t>25.02.2022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538442-E703-47C8-BCE0-305226CE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58471C-F442-4161-A8EB-0FEFB330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7F5A-5472-481D-A057-78DF081FBA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08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04E69-7BC8-4916-BA17-55D533BD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5CF7BA-2F75-4938-A6CF-1C2F6835A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09D8D8-D922-434F-8C82-E90943A74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3BDA10-BCD0-4911-ADB9-13E491E19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A0BE14-48DD-47C4-A83E-15681F5D0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D170A2-0FD8-4D87-8D07-415A2EF4E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1594-BEFA-4E0A-BB06-1595F247038E}" type="datetimeFigureOut">
              <a:rPr lang="ru-RU" smtClean="0"/>
              <a:t>25.02.2022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1DCAD8-EE9A-4232-9A12-85E1CAA4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4A3F5C-CD58-4114-B871-69E0A5EF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7F5A-5472-481D-A057-78DF081FBA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17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FE4B4-93BA-4D71-B328-74006B97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72FC97-73DC-4D52-8C35-0D4A01A2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1594-BEFA-4E0A-BB06-1595F247038E}" type="datetimeFigureOut">
              <a:rPr lang="ru-RU" smtClean="0"/>
              <a:t>25.02.2022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37E83F-A182-4836-86A0-844FAE1F2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0B4FA-5902-4BBB-8046-65315285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7F5A-5472-481D-A057-78DF081FBA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63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A96F2E-FD02-42E5-AA57-D8DF98E8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1594-BEFA-4E0A-BB06-1595F247038E}" type="datetimeFigureOut">
              <a:rPr lang="ru-RU" smtClean="0"/>
              <a:t>25.02.2022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651372-0B15-4F7E-8C4C-1D30B770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FF3D6C-B870-47FC-AA90-B8E5B10B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7F5A-5472-481D-A057-78DF081FBA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15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1AAC7-A65B-4ECA-AE31-598B62FF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104E72-4646-455F-9D17-B6A7DFD98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1948B0-D711-436E-9DA8-513791865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5BE3BA-7F24-4E85-99C2-FF8CC445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1594-BEFA-4E0A-BB06-1595F247038E}" type="datetimeFigureOut">
              <a:rPr lang="ru-RU" smtClean="0"/>
              <a:t>25.02.2022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6C2EDF-86AA-4A5D-94C6-AE5257CA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40B8A4-B4CB-4382-B699-0E9AB76B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7F5A-5472-481D-A057-78DF081FBA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20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9D98E-EB4F-42E7-9EBF-4B46D935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72BA4B-8D2A-4C06-BE87-8DC37213B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9C74C3-104C-4A37-A00A-17EDDADC9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AAEE10-C387-43EC-9180-758E95AF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1594-BEFA-4E0A-BB06-1595F247038E}" type="datetimeFigureOut">
              <a:rPr lang="ru-RU" smtClean="0"/>
              <a:t>25.02.2022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C1031F-FB9A-4EDC-B205-34C40111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F97C37-666C-403F-ACC9-7E88188E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A7F5A-5472-481D-A057-78DF081FBA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02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C3D10-761D-440F-BBF5-36A546ABA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AAA270-9763-4FBC-923A-AE6F4B429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F296C3-036D-4947-A4C5-848F98698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91594-BEFA-4E0A-BB06-1595F247038E}" type="datetimeFigureOut">
              <a:rPr lang="ru-RU" smtClean="0"/>
              <a:t>25.02.2022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0F34A-C905-47ED-A771-79CE36E3D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098D83-F15D-4940-B2DF-BEEA90A72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A7F5A-5472-481D-A057-78DF081FBA6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3A5B500E-F334-4440-9FB3-F021EE430E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17647" y="3001761"/>
            <a:ext cx="7644627" cy="27510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altLang="ru-RU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ВИДЫ ТСР ДЛЯ ОРГАНИЗАЦИИ ПОЗЫ СТОЯ</a:t>
            </a:r>
            <a:br>
              <a:rPr lang="ru-RU" altLang="ru-RU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ru-RU" altLang="ru-RU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ru-RU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ru-RU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ОСНОВЫ ОРГАНИЗОВАННОЙ ПОЗЫ СТОЯ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4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человек, велосипед&#10;&#10;Автоматически созданное описание">
            <a:extLst>
              <a:ext uri="{FF2B5EF4-FFF2-40B4-BE49-F238E27FC236}">
                <a16:creationId xmlns:a16="http://schemas.microsoft.com/office/drawing/2014/main" id="{064BDF5F-AB0A-4B05-8CCD-EA5BF4838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" r="-2" b="16081"/>
          <a:stretch/>
        </p:blipFill>
        <p:spPr>
          <a:xfrm>
            <a:off x="7210269" y="-18"/>
            <a:ext cx="4981731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8" name="Объект 7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2023D17-6FED-4AD5-A454-58B020F240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" r="-2" b="13459"/>
          <a:stretch/>
        </p:blipFill>
        <p:spPr>
          <a:xfrm>
            <a:off x="3119360" y="18"/>
            <a:ext cx="498173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42" name="Freeform: Shape 16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3" name="Freeform: Shape 18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45142-E7D9-4A19-B650-514C55082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Разведение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нижних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конечностей</a:t>
            </a:r>
            <a:endParaRPr lang="en-US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" name="Rectangle 20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 22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9E4119-61DF-480C-96D5-4193F68E9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2258171"/>
            <a:ext cx="2804504" cy="391879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0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1FD4A49E-4E61-44FB-8D64-E33ED976CD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Активная вертикализация.</a:t>
            </a:r>
            <a:endParaRPr lang="en-US" altLang="ru-RU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7" name="Текст 2">
            <a:extLst>
              <a:ext uri="{FF2B5EF4-FFF2-40B4-BE49-F238E27FC236}">
                <a16:creationId xmlns:a16="http://schemas.microsoft.com/office/drawing/2014/main" id="{5C7E602F-26BB-4A3A-9A4A-904AA0E900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defRPr/>
            </a:pPr>
            <a:r>
              <a:rPr lang="en-US" altLang="ru-RU" dirty="0" err="1"/>
              <a:t>Применяется</a:t>
            </a:r>
            <a:r>
              <a:rPr lang="en-US" altLang="ru-RU" dirty="0"/>
              <a:t> только в </a:t>
            </a:r>
            <a:r>
              <a:rPr lang="en-US" altLang="ru-RU" dirty="0" err="1"/>
              <a:t>случаях</a:t>
            </a:r>
            <a:r>
              <a:rPr lang="en-US" altLang="ru-RU" dirty="0"/>
              <a:t>, </a:t>
            </a:r>
            <a:r>
              <a:rPr lang="en-US" altLang="ru-RU" dirty="0" err="1"/>
              <a:t>если</a:t>
            </a:r>
            <a:r>
              <a:rPr lang="en-US" altLang="ru-RU" dirty="0"/>
              <a:t>:</a:t>
            </a:r>
          </a:p>
          <a:p>
            <a:pPr>
              <a:defRPr/>
            </a:pPr>
            <a:r>
              <a:rPr lang="en-US" altLang="ru-RU" dirty="0"/>
              <a:t>Ребенок </a:t>
            </a:r>
            <a:r>
              <a:rPr lang="en-US" altLang="ru-RU" dirty="0" err="1"/>
              <a:t>хорошо</a:t>
            </a:r>
            <a:r>
              <a:rPr lang="en-US" altLang="ru-RU" dirty="0"/>
              <a:t> </a:t>
            </a:r>
            <a:r>
              <a:rPr lang="en-US" altLang="ru-RU" dirty="0" err="1"/>
              <a:t>контролирует</a:t>
            </a:r>
            <a:r>
              <a:rPr lang="en-US" altLang="ru-RU" dirty="0"/>
              <a:t> </a:t>
            </a:r>
            <a:r>
              <a:rPr lang="en-US" altLang="ru-RU" dirty="0" err="1"/>
              <a:t>верхнюю</a:t>
            </a:r>
            <a:r>
              <a:rPr lang="en-US" altLang="ru-RU" dirty="0"/>
              <a:t> </a:t>
            </a:r>
            <a:r>
              <a:rPr lang="en-US" altLang="ru-RU" dirty="0" err="1"/>
              <a:t>часть</a:t>
            </a:r>
            <a:r>
              <a:rPr lang="en-US" altLang="ru-RU" dirty="0"/>
              <a:t> </a:t>
            </a:r>
            <a:r>
              <a:rPr lang="en-US" altLang="ru-RU" dirty="0" err="1"/>
              <a:t>тела</a:t>
            </a:r>
            <a:endParaRPr lang="en-US" altLang="ru-RU" dirty="0"/>
          </a:p>
          <a:p>
            <a:pPr>
              <a:defRPr/>
            </a:pPr>
            <a:r>
              <a:rPr lang="en-US" altLang="ru-RU" dirty="0" err="1"/>
              <a:t>Достаточная</a:t>
            </a:r>
            <a:r>
              <a:rPr lang="en-US" altLang="ru-RU" dirty="0"/>
              <a:t> </a:t>
            </a:r>
            <a:r>
              <a:rPr lang="en-US" altLang="ru-RU" dirty="0" err="1"/>
              <a:t>сила</a:t>
            </a:r>
            <a:r>
              <a:rPr lang="en-US" altLang="ru-RU" dirty="0"/>
              <a:t> в </a:t>
            </a:r>
            <a:r>
              <a:rPr lang="en-US" altLang="ru-RU" dirty="0" err="1"/>
              <a:t>руках</a:t>
            </a:r>
            <a:endParaRPr lang="en-US" altLang="ru-RU" dirty="0"/>
          </a:p>
          <a:p>
            <a:pPr>
              <a:defRPr/>
            </a:pPr>
            <a:r>
              <a:rPr lang="en-US" altLang="ru-RU" dirty="0"/>
              <a:t>У ребенка </a:t>
            </a:r>
            <a:r>
              <a:rPr lang="en-US" altLang="ru-RU" dirty="0" err="1"/>
              <a:t>есть</a:t>
            </a:r>
            <a:r>
              <a:rPr lang="en-US" altLang="ru-RU" dirty="0"/>
              <a:t> </a:t>
            </a:r>
            <a:r>
              <a:rPr lang="en-US" altLang="ru-RU" dirty="0" err="1"/>
              <a:t>понимание</a:t>
            </a:r>
            <a:r>
              <a:rPr lang="en-US" altLang="ru-RU" dirty="0"/>
              <a:t> </a:t>
            </a:r>
            <a:r>
              <a:rPr lang="en-US" altLang="ru-RU" dirty="0" err="1"/>
              <a:t>смысла</a:t>
            </a:r>
            <a:r>
              <a:rPr lang="en-US" altLang="ru-RU" dirty="0"/>
              <a:t> </a:t>
            </a:r>
            <a:r>
              <a:rPr lang="en-US" altLang="ru-RU" dirty="0" err="1"/>
              <a:t>активного</a:t>
            </a:r>
            <a:r>
              <a:rPr lang="en-US" altLang="ru-RU" dirty="0"/>
              <a:t> </a:t>
            </a:r>
            <a:r>
              <a:rPr lang="en-US" altLang="ru-RU" dirty="0" err="1"/>
              <a:t>вертикализатора</a:t>
            </a:r>
            <a:endParaRPr lang="en-US" altLang="ru-RU" dirty="0"/>
          </a:p>
          <a:p>
            <a:pPr>
              <a:defRPr/>
            </a:pPr>
            <a:endParaRPr lang="en-US" altLang="ru-RU" dirty="0"/>
          </a:p>
        </p:txBody>
      </p:sp>
      <p:pic>
        <p:nvPicPr>
          <p:cNvPr id="3" name="Рисунок 2" descr="Изображение выглядит как велосипед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1A256B6-1836-4004-BFED-0689B1534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56" y="456475"/>
            <a:ext cx="4573451" cy="457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901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1FD4A49E-4E61-44FB-8D64-E33ED976CD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ru-RU" sz="4200" b="1"/>
              <a:t>Вертикализатор с функцией «сел-встал»</a:t>
            </a:r>
          </a:p>
        </p:txBody>
      </p:sp>
      <p:sp>
        <p:nvSpPr>
          <p:cNvPr id="7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Текст 2">
            <a:extLst>
              <a:ext uri="{FF2B5EF4-FFF2-40B4-BE49-F238E27FC236}">
                <a16:creationId xmlns:a16="http://schemas.microsoft.com/office/drawing/2014/main" id="{5C7E602F-26BB-4A3A-9A4A-904AA0E900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defRPr/>
            </a:pPr>
            <a:r>
              <a:rPr lang="en-US" altLang="ru-RU" sz="2200"/>
              <a:t>Применяется только при определенных диагнозах и в случаях, если:</a:t>
            </a:r>
          </a:p>
          <a:p>
            <a:pPr>
              <a:defRPr/>
            </a:pPr>
            <a:r>
              <a:rPr lang="en-US" altLang="ru-RU" sz="2200"/>
              <a:t>Отсустствует спастика</a:t>
            </a:r>
          </a:p>
          <a:p>
            <a:pPr>
              <a:defRPr/>
            </a:pPr>
            <a:r>
              <a:rPr lang="en-US" altLang="ru-RU" sz="2200"/>
              <a:t>Отсутствие жестких контрактур</a:t>
            </a:r>
          </a:p>
          <a:p>
            <a:pPr>
              <a:defRPr/>
            </a:pPr>
            <a:r>
              <a:rPr lang="en-US" altLang="ru-RU" sz="2200"/>
              <a:t>Хороший контроль корпуса и головы</a:t>
            </a:r>
          </a:p>
          <a:p>
            <a:pPr>
              <a:defRPr/>
            </a:pPr>
            <a:endParaRPr lang="en-US" altLang="ru-RU" sz="2200"/>
          </a:p>
        </p:txBody>
      </p:sp>
      <p:pic>
        <p:nvPicPr>
          <p:cNvPr id="4" name="Рисунок 3" descr="Изображение выглядит как двигатель&#10;&#10;Автоматически созданное описание">
            <a:extLst>
              <a:ext uri="{FF2B5EF4-FFF2-40B4-BE49-F238E27FC236}">
                <a16:creationId xmlns:a16="http://schemas.microsoft.com/office/drawing/2014/main" id="{E5BB09D4-EBE9-4CBE-88A0-A3457EB49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32864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A1B66AFC-D52D-459C-AA93-8E1A62A039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 </a:t>
            </a:r>
            <a:r>
              <a:rPr lang="en-US" altLang="ru-RU" sz="4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правильно</a:t>
            </a:r>
            <a:r>
              <a:rPr lang="en-US" altLang="ru-RU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ru-RU" sz="4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оценить</a:t>
            </a:r>
            <a:r>
              <a:rPr lang="en-US" altLang="ru-RU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ru-RU" sz="4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организацию</a:t>
            </a:r>
            <a:r>
              <a:rPr lang="en-US" altLang="ru-RU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ru-RU" sz="4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позы</a:t>
            </a:r>
            <a:r>
              <a:rPr lang="en-US" altLang="ru-RU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опоре </a:t>
            </a:r>
            <a:r>
              <a:rPr lang="en-US" altLang="ru-RU" sz="4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для</a:t>
            </a:r>
            <a:r>
              <a:rPr lang="en-US" altLang="ru-RU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ru-RU" sz="4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стояния</a:t>
            </a:r>
            <a:r>
              <a:rPr lang="en-US" altLang="ru-RU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3" name="Текст 2">
            <a:extLst>
              <a:ext uri="{FF2B5EF4-FFF2-40B4-BE49-F238E27FC236}">
                <a16:creationId xmlns:a16="http://schemas.microsoft.com/office/drawing/2014/main" id="{7932EB13-157D-4835-8D84-5F37C44A37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dirty="0" err="1"/>
              <a:t>Поза</a:t>
            </a:r>
            <a:r>
              <a:rPr lang="en-US" altLang="ru-RU" dirty="0"/>
              <a:t> </a:t>
            </a:r>
            <a:r>
              <a:rPr lang="en-US" altLang="ru-RU" dirty="0" err="1"/>
              <a:t>симметрична</a:t>
            </a:r>
            <a:r>
              <a:rPr lang="en-US" altLang="ru-RU" dirty="0"/>
              <a:t>, </a:t>
            </a:r>
            <a:r>
              <a:rPr lang="en-US" altLang="ru-RU" dirty="0" err="1"/>
              <a:t>плечи</a:t>
            </a:r>
            <a:r>
              <a:rPr lang="en-US" altLang="ru-RU" dirty="0"/>
              <a:t> </a:t>
            </a:r>
            <a:r>
              <a:rPr lang="en-US" altLang="ru-RU" dirty="0" err="1"/>
              <a:t>на</a:t>
            </a:r>
            <a:r>
              <a:rPr lang="en-US" altLang="ru-RU" dirty="0"/>
              <a:t> </a:t>
            </a:r>
            <a:r>
              <a:rPr lang="en-US" altLang="ru-RU" dirty="0" err="1"/>
              <a:t>одной</a:t>
            </a:r>
            <a:r>
              <a:rPr lang="en-US" altLang="ru-RU" dirty="0"/>
              <a:t> </a:t>
            </a:r>
            <a:r>
              <a:rPr lang="en-US" altLang="ru-RU" dirty="0" err="1"/>
              <a:t>линии</a:t>
            </a:r>
            <a:endParaRPr lang="en-US" altLang="ru-RU" dirty="0"/>
          </a:p>
          <a:p>
            <a:r>
              <a:rPr lang="en-US" altLang="ru-RU" dirty="0" err="1"/>
              <a:t>Таз</a:t>
            </a:r>
            <a:r>
              <a:rPr lang="en-US" altLang="ru-RU" dirty="0"/>
              <a:t> </a:t>
            </a:r>
            <a:r>
              <a:rPr lang="en-US" altLang="ru-RU" dirty="0" err="1"/>
              <a:t>расположен</a:t>
            </a:r>
            <a:r>
              <a:rPr lang="en-US" altLang="ru-RU" dirty="0"/>
              <a:t> </a:t>
            </a:r>
            <a:r>
              <a:rPr lang="en-US" altLang="ru-RU" dirty="0" err="1"/>
              <a:t>симметрично</a:t>
            </a:r>
            <a:r>
              <a:rPr lang="en-US" altLang="ru-RU" dirty="0"/>
              <a:t> и </a:t>
            </a:r>
            <a:r>
              <a:rPr lang="en-US" altLang="ru-RU" dirty="0" err="1"/>
              <a:t>нейтрально</a:t>
            </a:r>
            <a:r>
              <a:rPr lang="en-US" altLang="ru-RU" dirty="0"/>
              <a:t> </a:t>
            </a:r>
          </a:p>
          <a:p>
            <a:r>
              <a:rPr lang="en-US" altLang="ru-RU" dirty="0" err="1"/>
              <a:t>Тело</a:t>
            </a:r>
            <a:r>
              <a:rPr lang="en-US" altLang="ru-RU" dirty="0"/>
              <a:t> и </a:t>
            </a:r>
            <a:r>
              <a:rPr lang="en-US" altLang="ru-RU" dirty="0" err="1"/>
              <a:t>голова</a:t>
            </a:r>
            <a:r>
              <a:rPr lang="en-US" altLang="ru-RU" dirty="0"/>
              <a:t> </a:t>
            </a:r>
            <a:r>
              <a:rPr lang="en-US" altLang="ru-RU" dirty="0" err="1"/>
              <a:t>расположены</a:t>
            </a:r>
            <a:r>
              <a:rPr lang="en-US" altLang="ru-RU" dirty="0"/>
              <a:t> </a:t>
            </a:r>
            <a:r>
              <a:rPr lang="en-US" altLang="ru-RU" dirty="0" err="1"/>
              <a:t>по</a:t>
            </a:r>
            <a:r>
              <a:rPr lang="en-US" altLang="ru-RU" dirty="0"/>
              <a:t> </a:t>
            </a:r>
            <a:r>
              <a:rPr lang="en-US" altLang="ru-RU" dirty="0" err="1"/>
              <a:t>средней</a:t>
            </a:r>
            <a:r>
              <a:rPr lang="en-US" altLang="ru-RU" dirty="0"/>
              <a:t> </a:t>
            </a:r>
            <a:r>
              <a:rPr lang="en-US" altLang="ru-RU" dirty="0" err="1"/>
              <a:t>линии</a:t>
            </a:r>
            <a:r>
              <a:rPr lang="en-US" altLang="ru-RU" dirty="0"/>
              <a:t> </a:t>
            </a:r>
          </a:p>
          <a:p>
            <a:r>
              <a:rPr lang="en-US" altLang="ru-RU" dirty="0" err="1"/>
              <a:t>Коленные</a:t>
            </a:r>
            <a:r>
              <a:rPr lang="en-US" altLang="ru-RU" dirty="0"/>
              <a:t> </a:t>
            </a:r>
            <a:r>
              <a:rPr lang="en-US" altLang="ru-RU" dirty="0" err="1"/>
              <a:t>упоры</a:t>
            </a:r>
            <a:r>
              <a:rPr lang="en-US" altLang="ru-RU" dirty="0"/>
              <a:t> </a:t>
            </a:r>
            <a:r>
              <a:rPr lang="en-US" altLang="ru-RU" dirty="0" err="1"/>
              <a:t>над</a:t>
            </a:r>
            <a:r>
              <a:rPr lang="en-US" altLang="ru-RU" dirty="0"/>
              <a:t> </a:t>
            </a:r>
            <a:r>
              <a:rPr lang="en-US" altLang="ru-RU" dirty="0" err="1"/>
              <a:t>или</a:t>
            </a:r>
            <a:r>
              <a:rPr lang="en-US" altLang="ru-RU" dirty="0"/>
              <a:t> </a:t>
            </a:r>
            <a:r>
              <a:rPr lang="en-US" altLang="ru-RU" dirty="0" err="1"/>
              <a:t>под</a:t>
            </a:r>
            <a:r>
              <a:rPr lang="en-US" altLang="ru-RU" dirty="0"/>
              <a:t> </a:t>
            </a:r>
            <a:r>
              <a:rPr lang="en-US" altLang="ru-RU" dirty="0" err="1"/>
              <a:t>коленными</a:t>
            </a:r>
            <a:r>
              <a:rPr lang="en-US" altLang="ru-RU" dirty="0"/>
              <a:t> </a:t>
            </a:r>
            <a:r>
              <a:rPr lang="en-US" altLang="ru-RU" dirty="0" err="1"/>
              <a:t>суставами</a:t>
            </a:r>
            <a:endParaRPr lang="en-US" altLang="ru-RU" dirty="0"/>
          </a:p>
          <a:p>
            <a:r>
              <a:rPr lang="en-US" altLang="ru-RU" dirty="0" err="1"/>
              <a:t>Колени</a:t>
            </a:r>
            <a:r>
              <a:rPr lang="en-US" altLang="ru-RU" dirty="0"/>
              <a:t> </a:t>
            </a:r>
            <a:r>
              <a:rPr lang="en-US" altLang="ru-RU" dirty="0" err="1"/>
              <a:t>слегка</a:t>
            </a:r>
            <a:r>
              <a:rPr lang="en-US" altLang="ru-RU" dirty="0"/>
              <a:t> </a:t>
            </a:r>
            <a:r>
              <a:rPr lang="en-US" altLang="ru-RU" dirty="0" err="1"/>
              <a:t>согнуты</a:t>
            </a:r>
            <a:endParaRPr lang="en-US" altLang="ru-RU" dirty="0"/>
          </a:p>
          <a:p>
            <a:r>
              <a:rPr lang="en-US" altLang="ru-RU" dirty="0" err="1"/>
              <a:t>Опора</a:t>
            </a:r>
            <a:r>
              <a:rPr lang="en-US" altLang="ru-RU" dirty="0"/>
              <a:t> </a:t>
            </a:r>
            <a:r>
              <a:rPr lang="en-US" altLang="ru-RU" dirty="0" err="1"/>
              <a:t>для</a:t>
            </a:r>
            <a:r>
              <a:rPr lang="en-US" altLang="ru-RU" dirty="0"/>
              <a:t> </a:t>
            </a:r>
            <a:r>
              <a:rPr lang="en-US" altLang="ru-RU" dirty="0" err="1"/>
              <a:t>стояния</a:t>
            </a:r>
            <a:r>
              <a:rPr lang="en-US" altLang="ru-RU" dirty="0"/>
              <a:t> </a:t>
            </a:r>
            <a:r>
              <a:rPr lang="en-US" altLang="ru-RU" dirty="0" err="1"/>
              <a:t>должна</a:t>
            </a:r>
            <a:r>
              <a:rPr lang="en-US" altLang="ru-RU" dirty="0"/>
              <a:t> быть </a:t>
            </a:r>
            <a:r>
              <a:rPr lang="en-US" altLang="ru-RU" dirty="0" err="1"/>
              <a:t>под</a:t>
            </a:r>
            <a:r>
              <a:rPr lang="en-US" altLang="ru-RU" dirty="0"/>
              <a:t> </a:t>
            </a:r>
            <a:r>
              <a:rPr lang="en-US" altLang="ru-RU" dirty="0" err="1"/>
              <a:t>небольшим</a:t>
            </a:r>
            <a:r>
              <a:rPr lang="en-US" altLang="ru-RU" dirty="0"/>
              <a:t> </a:t>
            </a:r>
            <a:r>
              <a:rPr lang="en-US" altLang="ru-RU" dirty="0" err="1"/>
              <a:t>углом</a:t>
            </a:r>
            <a:r>
              <a:rPr lang="en-US" altLang="ru-RU" dirty="0"/>
              <a:t> (5-10 </a:t>
            </a:r>
            <a:r>
              <a:rPr lang="en-US" altLang="ru-RU" dirty="0" err="1"/>
              <a:t>градусов</a:t>
            </a:r>
            <a:r>
              <a:rPr lang="en-US" altLang="ru-RU" dirty="0"/>
              <a:t>)!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0" name="Rectangle 73">
            <a:extLst>
              <a:ext uri="{FF2B5EF4-FFF2-40B4-BE49-F238E27FC236}">
                <a16:creationId xmlns:a16="http://schemas.microsoft.com/office/drawing/2014/main" id="{24D46527-8963-4773-8769-07E6ACE08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4D08B512-1E2D-42C4-941E-F3876632DC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Линия центра тяжести.</a:t>
            </a:r>
          </a:p>
        </p:txBody>
      </p:sp>
      <p:pic>
        <p:nvPicPr>
          <p:cNvPr id="11268" name="Рисунок 1">
            <a:extLst>
              <a:ext uri="{FF2B5EF4-FFF2-40B4-BE49-F238E27FC236}">
                <a16:creationId xmlns:a16="http://schemas.microsoft.com/office/drawing/2014/main" id="{9FEB2D4E-6541-4F59-842F-F89D60E23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2571" y="365125"/>
            <a:ext cx="2427353" cy="5884027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Текст 2">
            <a:extLst>
              <a:ext uri="{FF2B5EF4-FFF2-40B4-BE49-F238E27FC236}">
                <a16:creationId xmlns:a16="http://schemas.microsoft.com/office/drawing/2014/main" id="{B4EB94B4-DA7B-47C8-8DF3-FB4723F1C7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00" y="1825625"/>
            <a:ext cx="52578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defRPr/>
            </a:pPr>
            <a:r>
              <a:rPr lang="en-US"/>
              <a:t>Линия центра тяжести должна проходить: </a:t>
            </a:r>
          </a:p>
          <a:p>
            <a:pPr>
              <a:defRPr/>
            </a:pPr>
            <a:r>
              <a:rPr lang="en-US"/>
              <a:t>впереди атланта</a:t>
            </a:r>
          </a:p>
          <a:p>
            <a:pPr>
              <a:defRPr/>
            </a:pPr>
            <a:r>
              <a:rPr lang="en-US"/>
              <a:t>через плечевой сустав</a:t>
            </a:r>
          </a:p>
          <a:p>
            <a:pPr>
              <a:defRPr/>
            </a:pPr>
            <a:r>
              <a:rPr lang="en-US"/>
              <a:t>впереди грудной клетки, за поясничным лордозом</a:t>
            </a:r>
          </a:p>
          <a:p>
            <a:pPr>
              <a:defRPr/>
            </a:pPr>
            <a:r>
              <a:rPr lang="en-US"/>
              <a:t>через тазобедренный сустав</a:t>
            </a:r>
          </a:p>
          <a:p>
            <a:pPr>
              <a:defRPr/>
            </a:pPr>
            <a:r>
              <a:rPr lang="en-US"/>
              <a:t>перед коленным суставом позади надколенника </a:t>
            </a:r>
          </a:p>
          <a:p>
            <a:pPr>
              <a:defRPr/>
            </a:pPr>
            <a:r>
              <a:rPr lang="en-US"/>
              <a:t>перед голеностопным суставом</a:t>
            </a:r>
            <a:endParaRPr lang="en-US" altLang="ru-RU"/>
          </a:p>
        </p:txBody>
      </p:sp>
      <p:sp>
        <p:nvSpPr>
          <p:cNvPr id="11271" name="Arc 75">
            <a:extLst>
              <a:ext uri="{FF2B5EF4-FFF2-40B4-BE49-F238E27FC236}">
                <a16:creationId xmlns:a16="http://schemas.microsoft.com/office/drawing/2014/main" id="{920E13D1-85D7-4BF3-9903-59216CB5A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365355" y="705367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7E65A37B-1A0B-4334-AC48-4B3BAF5917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Режим вертикализации.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5" name="Текст 2">
            <a:extLst>
              <a:ext uri="{FF2B5EF4-FFF2-40B4-BE49-F238E27FC236}">
                <a16:creationId xmlns:a16="http://schemas.microsoft.com/office/drawing/2014/main" id="{BDB9D50D-ADA2-4C3C-9C60-A19351E9EC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2481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altLang="ru-RU" dirty="0"/>
              <a:t>Для </a:t>
            </a:r>
            <a:r>
              <a:rPr lang="en-US" altLang="ru-RU" dirty="0" err="1"/>
              <a:t>достижения</a:t>
            </a:r>
            <a:r>
              <a:rPr lang="en-US" altLang="ru-RU" dirty="0"/>
              <a:t> </a:t>
            </a:r>
            <a:r>
              <a:rPr lang="en-US" altLang="ru-RU" dirty="0" err="1"/>
              <a:t>максимального</a:t>
            </a:r>
            <a:r>
              <a:rPr lang="en-US" altLang="ru-RU" dirty="0"/>
              <a:t> </a:t>
            </a:r>
            <a:r>
              <a:rPr lang="en-US" altLang="ru-RU" dirty="0" err="1"/>
              <a:t>эффекта</a:t>
            </a:r>
            <a:r>
              <a:rPr lang="en-US" altLang="ru-RU" dirty="0"/>
              <a:t> </a:t>
            </a:r>
            <a:r>
              <a:rPr lang="en-US" altLang="ru-RU" dirty="0" err="1"/>
              <a:t>от</a:t>
            </a:r>
            <a:r>
              <a:rPr lang="en-US" altLang="ru-RU" dirty="0"/>
              <a:t> </a:t>
            </a:r>
            <a:r>
              <a:rPr lang="en-US" altLang="ru-RU" dirty="0" err="1"/>
              <a:t>организованной</a:t>
            </a:r>
            <a:r>
              <a:rPr lang="en-US" altLang="ru-RU" dirty="0"/>
              <a:t> </a:t>
            </a:r>
            <a:r>
              <a:rPr lang="en-US" altLang="ru-RU" dirty="0" err="1"/>
              <a:t>позы</a:t>
            </a:r>
            <a:r>
              <a:rPr lang="en-US" altLang="ru-RU" dirty="0"/>
              <a:t> </a:t>
            </a:r>
            <a:r>
              <a:rPr lang="en-US" altLang="ru-RU" dirty="0" err="1"/>
              <a:t>стоя</a:t>
            </a:r>
            <a:r>
              <a:rPr lang="en-US" altLang="ru-RU" dirty="0"/>
              <a:t>, необходимо </a:t>
            </a:r>
            <a:r>
              <a:rPr lang="en-US" altLang="ru-RU" dirty="0" err="1"/>
              <a:t>вертикализоваться</a:t>
            </a:r>
            <a:r>
              <a:rPr lang="en-US" altLang="ru-RU" dirty="0"/>
              <a:t> </a:t>
            </a:r>
            <a:r>
              <a:rPr lang="en-US" altLang="ru-RU" dirty="0" err="1"/>
              <a:t>не</a:t>
            </a:r>
            <a:r>
              <a:rPr lang="en-US" altLang="ru-RU" dirty="0"/>
              <a:t> </a:t>
            </a:r>
            <a:r>
              <a:rPr lang="en-US" altLang="ru-RU" dirty="0" err="1"/>
              <a:t>менее</a:t>
            </a:r>
            <a:r>
              <a:rPr lang="en-US" altLang="ru-RU" dirty="0"/>
              <a:t> 1 </a:t>
            </a:r>
            <a:r>
              <a:rPr lang="en-US" altLang="ru-RU" dirty="0" err="1"/>
              <a:t>часа</a:t>
            </a:r>
            <a:r>
              <a:rPr lang="en-US" altLang="ru-RU" dirty="0"/>
              <a:t> в день (</a:t>
            </a:r>
            <a:r>
              <a:rPr lang="en-US" altLang="ru-RU" dirty="0" err="1"/>
              <a:t>можно</a:t>
            </a:r>
            <a:r>
              <a:rPr lang="en-US" altLang="ru-RU" dirty="0"/>
              <a:t> </a:t>
            </a:r>
            <a:r>
              <a:rPr lang="en-US" altLang="ru-RU" dirty="0" err="1"/>
              <a:t>делить</a:t>
            </a:r>
            <a:r>
              <a:rPr lang="en-US" altLang="ru-RU" dirty="0"/>
              <a:t> </a:t>
            </a:r>
            <a:r>
              <a:rPr lang="en-US" altLang="ru-RU" dirty="0" err="1"/>
              <a:t>на</a:t>
            </a:r>
            <a:r>
              <a:rPr lang="en-US" altLang="ru-RU" dirty="0"/>
              <a:t> </a:t>
            </a:r>
            <a:r>
              <a:rPr lang="en-US" altLang="ru-RU" dirty="0" err="1"/>
              <a:t>сессии</a:t>
            </a:r>
            <a:r>
              <a:rPr lang="en-US" altLang="ru-RU" dirty="0"/>
              <a:t> </a:t>
            </a:r>
            <a:r>
              <a:rPr lang="en-US" altLang="ru-RU" dirty="0" err="1"/>
              <a:t>любой</a:t>
            </a:r>
            <a:r>
              <a:rPr lang="en-US" altLang="ru-RU" dirty="0"/>
              <a:t> </a:t>
            </a:r>
            <a:r>
              <a:rPr lang="en-US" altLang="ru-RU" dirty="0" err="1"/>
              <a:t>продолжительности</a:t>
            </a:r>
            <a:r>
              <a:rPr lang="ru-RU" altLang="ru-RU" dirty="0"/>
              <a:t>, но не более 60 мин подряд</a:t>
            </a:r>
            <a:r>
              <a:rPr lang="en-US" altLang="ru-RU" dirty="0"/>
              <a:t>, в соответствии с возможностями ребенка).</a:t>
            </a:r>
          </a:p>
          <a:p>
            <a:pPr marL="0"/>
            <a:r>
              <a:rPr lang="en-US" altLang="ru-RU" dirty="0"/>
              <a:t>Для детей с мышечными нарушениями (СМА, spina bifida) показано до 5 часов в день.</a:t>
            </a:r>
          </a:p>
          <a:p>
            <a:pPr marL="0"/>
            <a:r>
              <a:rPr lang="en-US" altLang="ru-RU" dirty="0"/>
              <a:t>Длительность вертикализации определяется активностью ребенка в опоре. Как только ребенок перестает быть активным – необходимо сделать перерыв.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E0FFE-118D-4984-BC2D-AEE1570A9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E40CCA-2BF3-4968-B7F4-19FC4792A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352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97C2BE51-F63A-4591-BA7E-2BC920D3C0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Для </a:t>
            </a:r>
            <a:r>
              <a:rPr lang="en-US" altLang="ru-RU" sz="3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чего</a:t>
            </a:r>
            <a:r>
              <a:rPr lang="en-US" altLang="ru-RU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ru-RU" sz="3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нужна</a:t>
            </a:r>
            <a:r>
              <a:rPr lang="en-US" altLang="ru-RU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ru-RU" sz="31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вертикализация</a:t>
            </a:r>
            <a:r>
              <a:rPr lang="en-US" altLang="ru-RU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7" name="Текст 2">
            <a:extLst>
              <a:ext uri="{FF2B5EF4-FFF2-40B4-BE49-F238E27FC236}">
                <a16:creationId xmlns:a16="http://schemas.microsoft.com/office/drawing/2014/main" id="{E8C7B1B8-AA57-42A4-8BF0-DE0096E373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>
              <a:defRPr/>
            </a:pPr>
            <a:r>
              <a:rPr lang="en-US" altLang="ru-RU" dirty="0"/>
              <a:t>Для </a:t>
            </a:r>
            <a:r>
              <a:rPr lang="en-US" altLang="ru-RU" dirty="0" err="1"/>
              <a:t>формирования</a:t>
            </a:r>
            <a:r>
              <a:rPr lang="en-US" altLang="ru-RU" dirty="0"/>
              <a:t> </a:t>
            </a:r>
            <a:r>
              <a:rPr lang="ru-RU" altLang="ru-RU" dirty="0"/>
              <a:t>правильной позы стоя </a:t>
            </a:r>
            <a:r>
              <a:rPr lang="en-US" altLang="ru-RU" dirty="0"/>
              <a:t>необходимо </a:t>
            </a:r>
            <a:r>
              <a:rPr lang="en-US" altLang="ru-RU" dirty="0" err="1"/>
              <a:t>прохождение</a:t>
            </a:r>
            <a:r>
              <a:rPr lang="en-US" altLang="ru-RU" dirty="0"/>
              <a:t> </a:t>
            </a:r>
            <a:r>
              <a:rPr lang="en-US" altLang="ru-RU" dirty="0" err="1"/>
              <a:t>нормальных</a:t>
            </a:r>
            <a:r>
              <a:rPr lang="en-US" altLang="ru-RU" dirty="0"/>
              <a:t> </a:t>
            </a:r>
            <a:r>
              <a:rPr lang="en-US" altLang="ru-RU" dirty="0" err="1"/>
              <a:t>этапов</a:t>
            </a:r>
            <a:r>
              <a:rPr lang="en-US" altLang="ru-RU" dirty="0"/>
              <a:t> </a:t>
            </a:r>
            <a:r>
              <a:rPr lang="en-US" altLang="ru-RU" dirty="0" err="1"/>
              <a:t>двигательного</a:t>
            </a:r>
            <a:r>
              <a:rPr lang="en-US" altLang="ru-RU" dirty="0"/>
              <a:t> </a:t>
            </a:r>
            <a:r>
              <a:rPr lang="en-US" altLang="ru-RU" dirty="0" err="1"/>
              <a:t>развития</a:t>
            </a:r>
            <a:r>
              <a:rPr lang="en-US" altLang="ru-RU" dirty="0"/>
              <a:t> и </a:t>
            </a:r>
            <a:r>
              <a:rPr lang="en-US" altLang="ru-RU" dirty="0" err="1"/>
              <a:t>наличие</a:t>
            </a:r>
            <a:r>
              <a:rPr lang="en-US" altLang="ru-RU" dirty="0"/>
              <a:t> </a:t>
            </a:r>
            <a:r>
              <a:rPr lang="en-US" altLang="ru-RU" dirty="0" err="1"/>
              <a:t>следующих</a:t>
            </a:r>
            <a:r>
              <a:rPr lang="en-US" altLang="ru-RU" dirty="0"/>
              <a:t> </a:t>
            </a:r>
            <a:r>
              <a:rPr lang="en-US" altLang="ru-RU" dirty="0" err="1"/>
              <a:t>факторов</a:t>
            </a:r>
            <a:r>
              <a:rPr lang="en-US" altLang="ru-RU" dirty="0"/>
              <a:t>:</a:t>
            </a:r>
          </a:p>
          <a:p>
            <a:pPr>
              <a:defRPr/>
            </a:pPr>
            <a:r>
              <a:rPr lang="en-US" altLang="ru-RU" dirty="0" err="1"/>
              <a:t>Созревание</a:t>
            </a:r>
            <a:r>
              <a:rPr lang="en-US" altLang="ru-RU" dirty="0"/>
              <a:t> </a:t>
            </a:r>
            <a:r>
              <a:rPr lang="ru-RU" altLang="ru-RU" dirty="0"/>
              <a:t>адекватного ответа на изменение положения тела в пространстве</a:t>
            </a:r>
            <a:endParaRPr lang="en-US" altLang="ru-RU" dirty="0"/>
          </a:p>
          <a:p>
            <a:pPr>
              <a:defRPr/>
            </a:pPr>
            <a:r>
              <a:rPr lang="en-US" altLang="ru-RU" dirty="0" err="1"/>
              <a:t>Угасание</a:t>
            </a:r>
            <a:r>
              <a:rPr lang="en-US" altLang="ru-RU" dirty="0"/>
              <a:t> </a:t>
            </a:r>
            <a:r>
              <a:rPr lang="en-US" altLang="ru-RU" dirty="0" err="1"/>
              <a:t>примитивных</a:t>
            </a:r>
            <a:r>
              <a:rPr lang="en-US" altLang="ru-RU" dirty="0"/>
              <a:t> </a:t>
            </a:r>
            <a:r>
              <a:rPr lang="en-US" altLang="ru-RU" dirty="0" err="1"/>
              <a:t>рефлексов</a:t>
            </a:r>
            <a:r>
              <a:rPr lang="en-US" altLang="ru-RU" dirty="0"/>
              <a:t> </a:t>
            </a:r>
          </a:p>
          <a:p>
            <a:pPr>
              <a:defRPr/>
            </a:pPr>
            <a:r>
              <a:rPr lang="en-US" altLang="ru-RU" dirty="0" err="1"/>
              <a:t>Наличие</a:t>
            </a:r>
            <a:r>
              <a:rPr lang="en-US" altLang="ru-RU" dirty="0"/>
              <a:t> </a:t>
            </a:r>
            <a:r>
              <a:rPr lang="en-US" altLang="ru-RU" dirty="0" err="1"/>
              <a:t>нормального</a:t>
            </a:r>
            <a:r>
              <a:rPr lang="en-US" altLang="ru-RU" dirty="0"/>
              <a:t> </a:t>
            </a:r>
            <a:r>
              <a:rPr lang="en-US" altLang="ru-RU" dirty="0" err="1"/>
              <a:t>мышечного</a:t>
            </a:r>
            <a:r>
              <a:rPr lang="en-US" altLang="ru-RU" dirty="0"/>
              <a:t> </a:t>
            </a:r>
            <a:r>
              <a:rPr lang="en-US" altLang="ru-RU" dirty="0" err="1"/>
              <a:t>тонуса</a:t>
            </a:r>
            <a:endParaRPr lang="en-US" altLang="ru-RU" dirty="0"/>
          </a:p>
          <a:p>
            <a:pPr>
              <a:defRPr/>
            </a:pPr>
            <a:r>
              <a:rPr lang="en-US" altLang="ru-RU" dirty="0" err="1"/>
              <a:t>Наличие</a:t>
            </a:r>
            <a:r>
              <a:rPr lang="en-US" altLang="ru-RU" dirty="0"/>
              <a:t> </a:t>
            </a:r>
            <a:r>
              <a:rPr lang="en-US" altLang="ru-RU" dirty="0" err="1"/>
              <a:t>нормального</a:t>
            </a:r>
            <a:r>
              <a:rPr lang="en-US" altLang="ru-RU" dirty="0"/>
              <a:t> </a:t>
            </a:r>
            <a:r>
              <a:rPr lang="en-US" altLang="ru-RU" dirty="0" err="1"/>
              <a:t>тонуса</a:t>
            </a:r>
            <a:r>
              <a:rPr lang="en-US" altLang="ru-RU" dirty="0"/>
              <a:t> </a:t>
            </a:r>
            <a:r>
              <a:rPr lang="en-US" altLang="ru-RU" dirty="0" err="1"/>
              <a:t>постуральных</a:t>
            </a:r>
            <a:r>
              <a:rPr lang="en-US" altLang="ru-RU" dirty="0"/>
              <a:t> </a:t>
            </a:r>
            <a:r>
              <a:rPr lang="en-US" altLang="ru-RU" dirty="0" err="1"/>
              <a:t>мышц</a:t>
            </a:r>
            <a:endParaRPr lang="en-US" altLang="ru-RU" dirty="0"/>
          </a:p>
          <a:p>
            <a:pPr>
              <a:defRPr/>
            </a:pPr>
            <a:r>
              <a:rPr lang="ru-RU" altLang="ru-RU" dirty="0"/>
              <a:t>Возможность свободной активности</a:t>
            </a:r>
          </a:p>
          <a:p>
            <a:pPr>
              <a:defRPr/>
            </a:pPr>
            <a:endParaRPr lang="ru-RU" altLang="ru-RU" dirty="0"/>
          </a:p>
          <a:p>
            <a:pPr marL="0" indent="0">
              <a:buNone/>
              <a:defRPr/>
            </a:pPr>
            <a:r>
              <a:rPr lang="en-US" altLang="ru-RU" dirty="0" err="1"/>
              <a:t>Использование</a:t>
            </a:r>
            <a:r>
              <a:rPr lang="en-US" altLang="ru-RU" dirty="0"/>
              <a:t> </a:t>
            </a:r>
            <a:r>
              <a:rPr lang="en-US" altLang="ru-RU" dirty="0" err="1"/>
              <a:t>вертикализатора</a:t>
            </a:r>
            <a:r>
              <a:rPr lang="en-US" altLang="ru-RU" dirty="0"/>
              <a:t> </a:t>
            </a:r>
            <a:r>
              <a:rPr lang="en-US" altLang="ru-RU" dirty="0" err="1"/>
              <a:t>как</a:t>
            </a:r>
            <a:r>
              <a:rPr lang="en-US" altLang="ru-RU" dirty="0"/>
              <a:t> </a:t>
            </a:r>
            <a:r>
              <a:rPr lang="en-US" altLang="ru-RU" dirty="0" err="1"/>
              <a:t>одного</a:t>
            </a:r>
            <a:r>
              <a:rPr lang="en-US" altLang="ru-RU" dirty="0"/>
              <a:t> </a:t>
            </a:r>
            <a:r>
              <a:rPr lang="en-US" altLang="ru-RU" dirty="0" err="1"/>
              <a:t>из</a:t>
            </a:r>
            <a:r>
              <a:rPr lang="en-US" altLang="ru-RU" dirty="0"/>
              <a:t> </a:t>
            </a:r>
            <a:r>
              <a:rPr lang="en-US" altLang="ru-RU" dirty="0" err="1"/>
              <a:t>средств</a:t>
            </a:r>
            <a:r>
              <a:rPr lang="en-US" altLang="ru-RU" dirty="0"/>
              <a:t> </a:t>
            </a:r>
            <a:r>
              <a:rPr lang="en-US" altLang="ru-RU" dirty="0" err="1"/>
              <a:t>реабилитации</a:t>
            </a:r>
            <a:r>
              <a:rPr lang="en-US" altLang="ru-RU" dirty="0"/>
              <a:t> </a:t>
            </a:r>
            <a:r>
              <a:rPr lang="en-US" altLang="ru-RU" dirty="0" err="1"/>
              <a:t>помогает</a:t>
            </a:r>
            <a:r>
              <a:rPr lang="en-US" altLang="ru-RU" dirty="0"/>
              <a:t> </a:t>
            </a:r>
            <a:r>
              <a:rPr lang="en-US" altLang="ru-RU" dirty="0" err="1"/>
              <a:t>развить</a:t>
            </a:r>
            <a:r>
              <a:rPr lang="en-US" altLang="ru-RU" dirty="0"/>
              <a:t> и </a:t>
            </a:r>
            <a:r>
              <a:rPr lang="en-US" altLang="ru-RU" dirty="0" err="1"/>
              <a:t>достичь</a:t>
            </a:r>
            <a:r>
              <a:rPr lang="en-US" altLang="ru-RU" dirty="0"/>
              <a:t> </a:t>
            </a:r>
            <a:r>
              <a:rPr lang="en-US" altLang="ru-RU" dirty="0" err="1"/>
              <a:t>большинства</a:t>
            </a:r>
            <a:r>
              <a:rPr lang="en-US" altLang="ru-RU" dirty="0"/>
              <a:t> </a:t>
            </a:r>
            <a:r>
              <a:rPr lang="en-US" altLang="ru-RU" dirty="0" err="1"/>
              <a:t>вышеперечисленных</a:t>
            </a:r>
            <a:r>
              <a:rPr lang="en-US" altLang="ru-RU" dirty="0"/>
              <a:t> </a:t>
            </a:r>
            <a:r>
              <a:rPr lang="en-US" altLang="ru-RU" dirty="0" err="1"/>
              <a:t>пунктов</a:t>
            </a:r>
            <a:r>
              <a:rPr lang="en-US" altLang="ru-RU" dirty="0"/>
              <a:t> у детей с нарушениями ОДА.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CC2B8A1E-50EE-43BD-A8FD-240CD9C9EC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Задачи позиционирования в вертикальном положении.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3" name="Текст 2">
            <a:extLst>
              <a:ext uri="{FF2B5EF4-FFF2-40B4-BE49-F238E27FC236}">
                <a16:creationId xmlns:a16="http://schemas.microsoft.com/office/drawing/2014/main" id="{F30D5A46-D12E-4F70-A183-41CF9D0F89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dirty="0" err="1"/>
              <a:t>Формирование</a:t>
            </a:r>
            <a:r>
              <a:rPr lang="en-US" altLang="ru-RU" dirty="0"/>
              <a:t> </a:t>
            </a:r>
            <a:r>
              <a:rPr lang="ru-RU" altLang="ru-RU" dirty="0"/>
              <a:t>памяти тела в правильном положении стоя </a:t>
            </a:r>
          </a:p>
          <a:p>
            <a:r>
              <a:rPr lang="ru-RU" altLang="ru-RU" dirty="0"/>
              <a:t>Симметричное положение стоя</a:t>
            </a:r>
            <a:endParaRPr lang="en-US" altLang="ru-RU" dirty="0"/>
          </a:p>
          <a:p>
            <a:r>
              <a:rPr lang="ru-RU" altLang="ru-RU" dirty="0"/>
              <a:t>Нормализация мышечного тонуса</a:t>
            </a:r>
            <a:endParaRPr lang="en-US" altLang="ru-RU" dirty="0"/>
          </a:p>
          <a:p>
            <a:r>
              <a:rPr lang="en-US" altLang="ru-RU" dirty="0" err="1"/>
              <a:t>Профилактика</a:t>
            </a:r>
            <a:r>
              <a:rPr lang="en-US" altLang="ru-RU" dirty="0"/>
              <a:t> </a:t>
            </a:r>
            <a:r>
              <a:rPr lang="en-US" altLang="ru-RU" dirty="0" err="1"/>
              <a:t>вывиха</a:t>
            </a:r>
            <a:r>
              <a:rPr lang="en-US" altLang="ru-RU" dirty="0"/>
              <a:t> ТБС</a:t>
            </a:r>
          </a:p>
          <a:p>
            <a:r>
              <a:rPr lang="en-US" altLang="ru-RU" dirty="0" err="1"/>
              <a:t>Увеличение</a:t>
            </a:r>
            <a:r>
              <a:rPr lang="en-US" altLang="ru-RU" dirty="0"/>
              <a:t> </a:t>
            </a:r>
            <a:r>
              <a:rPr lang="en-US" altLang="ru-RU" dirty="0" err="1"/>
              <a:t>объема</a:t>
            </a:r>
            <a:r>
              <a:rPr lang="en-US" altLang="ru-RU" dirty="0"/>
              <a:t> </a:t>
            </a:r>
            <a:r>
              <a:rPr lang="en-US" altLang="ru-RU" dirty="0" err="1"/>
              <a:t>движений</a:t>
            </a:r>
            <a:r>
              <a:rPr lang="en-US" altLang="ru-RU" dirty="0"/>
              <a:t> в </a:t>
            </a:r>
            <a:r>
              <a:rPr lang="en-US" altLang="ru-RU" dirty="0" err="1"/>
              <a:t>суставах</a:t>
            </a:r>
            <a:r>
              <a:rPr lang="en-US" altLang="ru-RU" dirty="0"/>
              <a:t>, </a:t>
            </a:r>
            <a:r>
              <a:rPr lang="en-US" altLang="ru-RU" dirty="0" err="1"/>
              <a:t>физической</a:t>
            </a:r>
            <a:r>
              <a:rPr lang="en-US" altLang="ru-RU" dirty="0"/>
              <a:t> </a:t>
            </a:r>
            <a:r>
              <a:rPr lang="en-US" altLang="ru-RU" dirty="0" err="1"/>
              <a:t>силы</a:t>
            </a:r>
            <a:endParaRPr lang="en-US" altLang="ru-RU" dirty="0"/>
          </a:p>
          <a:p>
            <a:r>
              <a:rPr lang="ru-RU" altLang="ru-RU" dirty="0"/>
              <a:t>Профилактика остеопороза</a:t>
            </a:r>
            <a:endParaRPr lang="en-US" altLang="ru-RU" dirty="0"/>
          </a:p>
          <a:p>
            <a:r>
              <a:rPr lang="en-US" altLang="ru-RU" dirty="0" err="1"/>
              <a:t>Улучшение</a:t>
            </a:r>
            <a:r>
              <a:rPr lang="en-US" altLang="ru-RU" dirty="0"/>
              <a:t> </a:t>
            </a:r>
            <a:r>
              <a:rPr lang="en-US" altLang="ru-RU" dirty="0" err="1"/>
              <a:t>работы</a:t>
            </a:r>
            <a:r>
              <a:rPr lang="en-US" altLang="ru-RU" dirty="0"/>
              <a:t> </a:t>
            </a:r>
            <a:r>
              <a:rPr lang="en-US" altLang="ru-RU" dirty="0" err="1"/>
              <a:t>всех</a:t>
            </a:r>
            <a:r>
              <a:rPr lang="en-US" altLang="ru-RU" dirty="0"/>
              <a:t> </a:t>
            </a:r>
            <a:r>
              <a:rPr lang="en-US" altLang="ru-RU" dirty="0" err="1"/>
              <a:t>органов</a:t>
            </a:r>
            <a:r>
              <a:rPr lang="en-US" altLang="ru-RU" dirty="0"/>
              <a:t> и </a:t>
            </a:r>
            <a:r>
              <a:rPr lang="en-US" altLang="ru-RU" dirty="0" err="1"/>
              <a:t>систем</a:t>
            </a:r>
            <a:r>
              <a:rPr lang="en-US" altLang="ru-RU" dirty="0"/>
              <a:t> </a:t>
            </a:r>
            <a:r>
              <a:rPr lang="en-US" altLang="ru-RU" dirty="0" err="1"/>
              <a:t>организма</a:t>
            </a:r>
            <a:endParaRPr lang="en-US" altLang="ru-RU" dirty="0"/>
          </a:p>
          <a:p>
            <a:r>
              <a:rPr lang="en-US" altLang="ru-RU" dirty="0" err="1"/>
              <a:t>Улучшение</a:t>
            </a:r>
            <a:r>
              <a:rPr lang="en-US" altLang="ru-RU" dirty="0"/>
              <a:t> </a:t>
            </a:r>
            <a:r>
              <a:rPr lang="en-US" altLang="ru-RU" dirty="0" err="1"/>
              <a:t>психологического</a:t>
            </a:r>
            <a:r>
              <a:rPr lang="en-US" altLang="ru-RU" dirty="0"/>
              <a:t> </a:t>
            </a:r>
            <a:r>
              <a:rPr lang="en-US" altLang="ru-RU" dirty="0" err="1"/>
              <a:t>состояния</a:t>
            </a:r>
            <a:r>
              <a:rPr lang="ru-RU" altLang="ru-RU" dirty="0"/>
              <a:t> родителя и ребенка</a:t>
            </a:r>
            <a:endParaRPr lang="en-US" altLang="ru-RU" dirty="0"/>
          </a:p>
          <a:p>
            <a:endParaRPr lang="en-US" altLang="ru-R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9C109A13-0EE4-4CB1-8E31-B6F8B9E814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Показания</a:t>
            </a:r>
            <a:r>
              <a:rPr lang="en-US" altLang="ru-RU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к вертикализации: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47" name="Текст 2">
            <a:extLst>
              <a:ext uri="{FF2B5EF4-FFF2-40B4-BE49-F238E27FC236}">
                <a16:creationId xmlns:a16="http://schemas.microsoft.com/office/drawing/2014/main" id="{46F40285-4253-4804-8B28-57189B6A8A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ru-RU" dirty="0"/>
              <a:t> </a:t>
            </a:r>
            <a:r>
              <a:rPr lang="en-US" altLang="ru-RU" dirty="0" err="1"/>
              <a:t>Организованная</a:t>
            </a:r>
            <a:r>
              <a:rPr lang="en-US" altLang="ru-RU" dirty="0"/>
              <a:t> </a:t>
            </a:r>
            <a:r>
              <a:rPr lang="en-US" altLang="ru-RU" dirty="0" err="1"/>
              <a:t>поза</a:t>
            </a:r>
            <a:r>
              <a:rPr lang="en-US" altLang="ru-RU" dirty="0"/>
              <a:t> в опоре </a:t>
            </a:r>
            <a:r>
              <a:rPr lang="en-US" altLang="ru-RU" dirty="0" err="1"/>
              <a:t>для</a:t>
            </a:r>
            <a:r>
              <a:rPr lang="en-US" altLang="ru-RU" dirty="0"/>
              <a:t> </a:t>
            </a:r>
            <a:r>
              <a:rPr lang="en-US" altLang="ru-RU" dirty="0" err="1"/>
              <a:t>стояния</a:t>
            </a:r>
            <a:r>
              <a:rPr lang="en-US" altLang="ru-RU" dirty="0"/>
              <a:t> </a:t>
            </a:r>
            <a:r>
              <a:rPr lang="en-US" altLang="ru-RU" dirty="0" err="1"/>
              <a:t>показана</a:t>
            </a:r>
            <a:r>
              <a:rPr lang="en-US" altLang="ru-RU" dirty="0"/>
              <a:t> </a:t>
            </a:r>
            <a:r>
              <a:rPr lang="en-US" altLang="ru-RU" dirty="0" err="1"/>
              <a:t>всем</a:t>
            </a:r>
            <a:r>
              <a:rPr lang="en-US" altLang="ru-RU" dirty="0"/>
              <a:t> </a:t>
            </a:r>
            <a:r>
              <a:rPr lang="en-US" altLang="ru-RU" dirty="0" err="1"/>
              <a:t>детям</a:t>
            </a:r>
            <a:r>
              <a:rPr lang="en-US" altLang="ru-RU" dirty="0"/>
              <a:t> с </a:t>
            </a:r>
            <a:r>
              <a:rPr lang="en-US" altLang="ru-RU" dirty="0" err="1"/>
              <a:t>нарушением</a:t>
            </a:r>
            <a:r>
              <a:rPr lang="en-US" altLang="ru-RU" dirty="0"/>
              <a:t> ОДА:</a:t>
            </a:r>
          </a:p>
          <a:p>
            <a:r>
              <a:rPr lang="en-US" altLang="ru-RU" dirty="0"/>
              <a:t>ДЦП (II – V </a:t>
            </a:r>
            <a:r>
              <a:rPr lang="en-US" altLang="ru-RU" dirty="0" err="1"/>
              <a:t>уровень</a:t>
            </a:r>
            <a:r>
              <a:rPr lang="en-US" altLang="ru-RU" dirty="0"/>
              <a:t> </a:t>
            </a:r>
            <a:r>
              <a:rPr lang="en-US" altLang="ru-RU" dirty="0" err="1"/>
              <a:t>по</a:t>
            </a:r>
            <a:r>
              <a:rPr lang="en-US" altLang="ru-RU" dirty="0"/>
              <a:t> </a:t>
            </a:r>
            <a:r>
              <a:rPr lang="en-US" altLang="ru-RU" dirty="0" err="1"/>
              <a:t>шкале</a:t>
            </a:r>
            <a:r>
              <a:rPr lang="en-US" altLang="ru-RU" dirty="0"/>
              <a:t> GMFCS)</a:t>
            </a:r>
          </a:p>
          <a:p>
            <a:r>
              <a:rPr lang="en-US" altLang="ru-RU" dirty="0"/>
              <a:t>СМА (1, 2, 3 </a:t>
            </a:r>
            <a:r>
              <a:rPr lang="en-US" altLang="ru-RU" dirty="0" err="1"/>
              <a:t>тип</a:t>
            </a:r>
            <a:r>
              <a:rPr lang="en-US" altLang="ru-RU" dirty="0"/>
              <a:t>)</a:t>
            </a:r>
          </a:p>
          <a:p>
            <a:r>
              <a:rPr lang="en-US" altLang="ru-RU" dirty="0"/>
              <a:t>Spina Bifida</a:t>
            </a:r>
          </a:p>
          <a:p>
            <a:r>
              <a:rPr lang="en-US" altLang="ru-RU" dirty="0" err="1"/>
              <a:t>Врожденные</a:t>
            </a:r>
            <a:r>
              <a:rPr lang="en-US" altLang="ru-RU" dirty="0"/>
              <a:t> </a:t>
            </a:r>
            <a:r>
              <a:rPr lang="en-US" altLang="ru-RU" dirty="0" err="1"/>
              <a:t>мышечные</a:t>
            </a:r>
            <a:r>
              <a:rPr lang="en-US" altLang="ru-RU" dirty="0"/>
              <a:t> </a:t>
            </a:r>
            <a:r>
              <a:rPr lang="en-US" altLang="ru-RU" dirty="0" err="1"/>
              <a:t>дистрофии</a:t>
            </a:r>
            <a:endParaRPr lang="en-US" altLang="ru-RU" dirty="0"/>
          </a:p>
          <a:p>
            <a:r>
              <a:rPr lang="en-US" altLang="ru-RU" dirty="0" err="1"/>
              <a:t>Травма</a:t>
            </a:r>
            <a:r>
              <a:rPr lang="en-US" altLang="ru-RU" dirty="0"/>
              <a:t> </a:t>
            </a:r>
            <a:r>
              <a:rPr lang="en-US" altLang="ru-RU" dirty="0" err="1"/>
              <a:t>спинного</a:t>
            </a:r>
            <a:r>
              <a:rPr lang="en-US" altLang="ru-RU" dirty="0"/>
              <a:t> </a:t>
            </a:r>
            <a:r>
              <a:rPr lang="en-US" altLang="ru-RU" dirty="0" err="1"/>
              <a:t>мозга</a:t>
            </a:r>
            <a:endParaRPr lang="en-US" altLang="ru-RU" dirty="0"/>
          </a:p>
          <a:p>
            <a:r>
              <a:rPr lang="en-US" altLang="ru-RU" dirty="0"/>
              <a:t>ОНМК, ЧМТ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344BBDB7-2A9C-4FAF-9D38-F5EC1C2F38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Противопоказания</a:t>
            </a:r>
            <a:r>
              <a:rPr lang="en-US" altLang="ru-RU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к вертикализации.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7" name="Текст 2">
            <a:extLst>
              <a:ext uri="{FF2B5EF4-FFF2-40B4-BE49-F238E27FC236}">
                <a16:creationId xmlns:a16="http://schemas.microsoft.com/office/drawing/2014/main" id="{5C8476D5-7C7D-4F4B-BAC1-AD05792721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28161" y="1690688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altLang="ru-RU" dirty="0" err="1"/>
              <a:t>Заживление</a:t>
            </a:r>
            <a:r>
              <a:rPr lang="en-US" altLang="ru-RU" dirty="0"/>
              <a:t> </a:t>
            </a:r>
            <a:r>
              <a:rPr lang="en-US" altLang="ru-RU" dirty="0" err="1"/>
              <a:t>переломов</a:t>
            </a:r>
            <a:r>
              <a:rPr lang="en-US" altLang="ru-RU" dirty="0"/>
              <a:t> и </a:t>
            </a:r>
            <a:r>
              <a:rPr lang="en-US" altLang="ru-RU" dirty="0" err="1"/>
              <a:t>ранний</a:t>
            </a:r>
            <a:r>
              <a:rPr lang="en-US" altLang="ru-RU" dirty="0"/>
              <a:t> </a:t>
            </a:r>
            <a:r>
              <a:rPr lang="en-US" altLang="ru-RU" dirty="0" err="1"/>
              <a:t>послеоперационный</a:t>
            </a:r>
            <a:r>
              <a:rPr lang="en-US" altLang="ru-RU" dirty="0"/>
              <a:t> </a:t>
            </a:r>
            <a:r>
              <a:rPr lang="en-US" altLang="ru-RU" dirty="0" err="1"/>
              <a:t>период</a:t>
            </a:r>
            <a:endParaRPr lang="en-US" altLang="ru-RU" dirty="0"/>
          </a:p>
          <a:p>
            <a:pPr>
              <a:defRPr/>
            </a:pPr>
            <a:r>
              <a:rPr lang="en-US" altLang="ru-RU" dirty="0" err="1"/>
              <a:t>Невозможность</a:t>
            </a:r>
            <a:r>
              <a:rPr lang="en-US" altLang="ru-RU" dirty="0"/>
              <a:t> </a:t>
            </a:r>
            <a:r>
              <a:rPr lang="en-US" altLang="ru-RU" dirty="0" err="1"/>
              <a:t>контроля</a:t>
            </a:r>
            <a:r>
              <a:rPr lang="en-US" altLang="ru-RU" dirty="0"/>
              <a:t> </a:t>
            </a:r>
            <a:r>
              <a:rPr lang="en-US" altLang="ru-RU" dirty="0" err="1"/>
              <a:t>состояния</a:t>
            </a:r>
            <a:r>
              <a:rPr lang="en-US" altLang="ru-RU" dirty="0"/>
              <a:t> ребенка в </a:t>
            </a:r>
            <a:r>
              <a:rPr lang="en-US" altLang="ru-RU" dirty="0" err="1"/>
              <a:t>процессе</a:t>
            </a:r>
            <a:r>
              <a:rPr lang="en-US" altLang="ru-RU" dirty="0"/>
              <a:t> вертикализации</a:t>
            </a:r>
          </a:p>
          <a:p>
            <a:pPr>
              <a:defRPr/>
            </a:pPr>
            <a:r>
              <a:rPr lang="en-US" altLang="ru-RU" dirty="0" err="1"/>
              <a:t>Выраженный</a:t>
            </a:r>
            <a:r>
              <a:rPr lang="en-US" altLang="ru-RU" dirty="0"/>
              <a:t> </a:t>
            </a:r>
            <a:r>
              <a:rPr lang="en-US" altLang="ru-RU" dirty="0" err="1"/>
              <a:t>остеопороз</a:t>
            </a:r>
            <a:r>
              <a:rPr lang="en-US" altLang="ru-RU" dirty="0"/>
              <a:t> </a:t>
            </a:r>
          </a:p>
          <a:p>
            <a:pPr>
              <a:defRPr/>
            </a:pPr>
            <a:r>
              <a:rPr lang="en-US" altLang="ru-RU" dirty="0" err="1"/>
              <a:t>Вывих</a:t>
            </a:r>
            <a:r>
              <a:rPr lang="en-US" altLang="ru-RU" dirty="0"/>
              <a:t> ТБС с </a:t>
            </a:r>
            <a:r>
              <a:rPr lang="en-US" altLang="ru-RU" dirty="0" err="1"/>
              <a:t>выраженным</a:t>
            </a:r>
            <a:r>
              <a:rPr lang="en-US" altLang="ru-RU" dirty="0"/>
              <a:t> </a:t>
            </a:r>
            <a:r>
              <a:rPr lang="en-US" altLang="ru-RU" dirty="0" err="1"/>
              <a:t>болевым</a:t>
            </a:r>
            <a:r>
              <a:rPr lang="en-US" altLang="ru-RU" dirty="0"/>
              <a:t> </a:t>
            </a:r>
            <a:r>
              <a:rPr lang="en-US" altLang="ru-RU" dirty="0" err="1"/>
              <a:t>синдромом</a:t>
            </a:r>
            <a:endParaRPr lang="en-US" altLang="ru-RU" dirty="0"/>
          </a:p>
          <a:p>
            <a:pPr>
              <a:defRPr/>
            </a:pPr>
            <a:r>
              <a:rPr lang="en-US" altLang="ru-RU" dirty="0" err="1"/>
              <a:t>Неподготовленность</a:t>
            </a:r>
            <a:r>
              <a:rPr lang="en-US" altLang="ru-RU" dirty="0"/>
              <a:t> </a:t>
            </a:r>
            <a:r>
              <a:rPr lang="en-US" altLang="ru-RU" dirty="0" err="1"/>
              <a:t>человека</a:t>
            </a:r>
            <a:r>
              <a:rPr lang="en-US" altLang="ru-RU" dirty="0"/>
              <a:t> (</a:t>
            </a:r>
            <a:r>
              <a:rPr lang="en-US" altLang="ru-RU" dirty="0" err="1"/>
              <a:t>команды</a:t>
            </a:r>
            <a:r>
              <a:rPr lang="en-US" altLang="ru-RU" dirty="0"/>
              <a:t>), </a:t>
            </a:r>
            <a:r>
              <a:rPr lang="en-US" altLang="ru-RU" dirty="0" err="1"/>
              <a:t>проводящего</a:t>
            </a:r>
            <a:r>
              <a:rPr lang="en-US" altLang="ru-RU" dirty="0"/>
              <a:t> </a:t>
            </a:r>
            <a:r>
              <a:rPr lang="en-US" altLang="ru-RU" dirty="0" err="1"/>
              <a:t>вертикализацию</a:t>
            </a:r>
            <a:endParaRPr lang="en-US" altLang="ru-RU" dirty="0"/>
          </a:p>
          <a:p>
            <a:pPr marL="0" indent="0">
              <a:buNone/>
              <a:defRPr/>
            </a:pPr>
            <a:endParaRPr lang="ru-RU" altLang="ru-RU" dirty="0"/>
          </a:p>
          <a:p>
            <a:pPr marL="0" indent="0">
              <a:buNone/>
              <a:defRPr/>
            </a:pPr>
            <a:r>
              <a:rPr lang="en-US" altLang="ru-RU" dirty="0" err="1"/>
              <a:t>Дети</a:t>
            </a:r>
            <a:r>
              <a:rPr lang="en-US" altLang="ru-RU" dirty="0"/>
              <a:t> с </a:t>
            </a:r>
            <a:r>
              <a:rPr lang="en-US" altLang="ru-RU" dirty="0" err="1"/>
              <a:t>ослабленной</a:t>
            </a:r>
            <a:r>
              <a:rPr lang="en-US" altLang="ru-RU" dirty="0"/>
              <a:t> </a:t>
            </a:r>
            <a:r>
              <a:rPr lang="en-US" altLang="ru-RU" dirty="0" err="1"/>
              <a:t>функцией</a:t>
            </a:r>
            <a:r>
              <a:rPr lang="en-US" altLang="ru-RU" dirty="0"/>
              <a:t> </a:t>
            </a:r>
            <a:r>
              <a:rPr lang="en-US" altLang="ru-RU" dirty="0" err="1"/>
              <a:t>дыхания</a:t>
            </a:r>
            <a:r>
              <a:rPr lang="en-US" altLang="ru-RU" dirty="0"/>
              <a:t> </a:t>
            </a:r>
            <a:r>
              <a:rPr lang="en-US" altLang="ru-RU" dirty="0" err="1"/>
              <a:t>или</a:t>
            </a:r>
            <a:r>
              <a:rPr lang="en-US" altLang="ru-RU" dirty="0"/>
              <a:t> </a:t>
            </a:r>
            <a:r>
              <a:rPr lang="en-US" altLang="ru-RU" dirty="0" err="1"/>
              <a:t>кровообращения</a:t>
            </a:r>
            <a:r>
              <a:rPr lang="en-US" altLang="ru-RU" dirty="0"/>
              <a:t> </a:t>
            </a:r>
            <a:r>
              <a:rPr lang="en-US" altLang="ru-RU" dirty="0" err="1"/>
              <a:t>требуют</a:t>
            </a:r>
            <a:r>
              <a:rPr lang="en-US" altLang="ru-RU" dirty="0"/>
              <a:t> </a:t>
            </a:r>
            <a:r>
              <a:rPr lang="en-US" altLang="ru-RU" dirty="0" err="1"/>
              <a:t>особого</a:t>
            </a:r>
            <a:r>
              <a:rPr lang="en-US" altLang="ru-RU" dirty="0"/>
              <a:t> </a:t>
            </a:r>
            <a:r>
              <a:rPr lang="en-US" altLang="ru-RU" dirty="0" err="1"/>
              <a:t>внимания</a:t>
            </a:r>
            <a:r>
              <a:rPr lang="en-US" altLang="ru-RU" dirty="0"/>
              <a:t> и </a:t>
            </a:r>
            <a:r>
              <a:rPr lang="en-US" altLang="ru-RU" dirty="0" err="1"/>
              <a:t>дополнительной</a:t>
            </a:r>
            <a:r>
              <a:rPr lang="en-US" altLang="ru-RU" dirty="0"/>
              <a:t> </a:t>
            </a:r>
            <a:r>
              <a:rPr lang="en-US" altLang="ru-RU" dirty="0" err="1"/>
              <a:t>проверки</a:t>
            </a:r>
            <a:r>
              <a:rPr lang="en-US" altLang="ru-RU" dirty="0"/>
              <a:t> </a:t>
            </a:r>
            <a:r>
              <a:rPr lang="en-US" altLang="ru-RU" dirty="0" err="1"/>
              <a:t>перед</a:t>
            </a:r>
            <a:r>
              <a:rPr lang="en-US" altLang="ru-RU" dirty="0"/>
              <a:t> </a:t>
            </a:r>
            <a:r>
              <a:rPr lang="en-US" altLang="ru-RU" dirty="0" err="1"/>
              <a:t>вертикализацией</a:t>
            </a:r>
            <a:r>
              <a:rPr lang="en-US" altLang="ru-RU" dirty="0"/>
              <a:t>.</a:t>
            </a:r>
          </a:p>
          <a:p>
            <a:pPr>
              <a:defRPr/>
            </a:pPr>
            <a:endParaRPr lang="en-US" altLang="ru-RU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ятно&#10;&#10;Автоматически созданное описание">
            <a:extLst>
              <a:ext uri="{FF2B5EF4-FFF2-40B4-BE49-F238E27FC236}">
                <a16:creationId xmlns:a16="http://schemas.microsoft.com/office/drawing/2014/main" id="{D5FD9D28-ED66-49E0-8752-6EA20C2A05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2" r="-1" b="170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E6243-79AB-42F0-9C51-92A61550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1570474"/>
          </a:xfrm>
        </p:spPr>
        <p:txBody>
          <a:bodyPr>
            <a:normAutofit/>
          </a:bodyPr>
          <a:lstStyle/>
          <a:p>
            <a:r>
              <a:rPr lang="ru-RU" sz="4000" b="1" dirty="0"/>
              <a:t>Снимки ТБС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D583DB-EB06-42B5-8455-C2E3B4200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5366479"/>
            <a:ext cx="4838357" cy="7396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351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6">
            <a:extLst>
              <a:ext uri="{FF2B5EF4-FFF2-40B4-BE49-F238E27FC236}">
                <a16:creationId xmlns:a16="http://schemas.microsoft.com/office/drawing/2014/main" id="{98C94856-200D-405A-AB35-F9553D46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13">
            <a:extLst>
              <a:ext uri="{FF2B5EF4-FFF2-40B4-BE49-F238E27FC236}">
                <a16:creationId xmlns:a16="http://schemas.microsoft.com/office/drawing/2014/main" id="{98CF12A2-4AFA-4F67-869F-3793A0910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6015897" cy="3844800"/>
          </a:xfrm>
        </p:spPr>
        <p:txBody>
          <a:bodyPr>
            <a:normAutofit/>
          </a:bodyPr>
          <a:lstStyle/>
          <a:p>
            <a:r>
              <a:rPr lang="ru-RU" sz="2000" b="1">
                <a:solidFill>
                  <a:schemeClr val="tx1">
                    <a:alpha val="60000"/>
                  </a:schemeClr>
                </a:solidFill>
              </a:rPr>
              <a:t>СНИМКИ ТБС</a:t>
            </a:r>
            <a:endParaRPr lang="en-US" sz="2000" b="1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" name="Объект 4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1801975-E3E2-4BC2-AA54-8393BDFF2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/>
          <a:stretch/>
        </p:blipFill>
        <p:spPr>
          <a:xfrm>
            <a:off x="6096000" y="10"/>
            <a:ext cx="6096000" cy="685799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499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06E482C9-F087-4F7D-8E17-DA0B97A11D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Переднеопорная вертикализация.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ранспорт, велосипед&#10;&#10;Автоматически созданное описание">
            <a:extLst>
              <a:ext uri="{FF2B5EF4-FFF2-40B4-BE49-F238E27FC236}">
                <a16:creationId xmlns:a16="http://schemas.microsoft.com/office/drawing/2014/main" id="{0251214B-5CCF-411E-B0FC-BADF3A308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1" y="148041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077" name="Текст 2">
            <a:extLst>
              <a:ext uri="{FF2B5EF4-FFF2-40B4-BE49-F238E27FC236}">
                <a16:creationId xmlns:a16="http://schemas.microsoft.com/office/drawing/2014/main" id="{0D704E56-2655-4994-BA40-C160E02586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  <a:defRPr/>
            </a:pPr>
            <a:r>
              <a:rPr lang="en-US" altLang="ru-RU" dirty="0" err="1"/>
              <a:t>Является</a:t>
            </a:r>
            <a:r>
              <a:rPr lang="en-US" altLang="ru-RU" dirty="0"/>
              <a:t> </a:t>
            </a:r>
            <a:r>
              <a:rPr lang="en-US" altLang="ru-RU" dirty="0" err="1"/>
              <a:t>предпочтительным</a:t>
            </a:r>
            <a:r>
              <a:rPr lang="en-US" altLang="ru-RU" dirty="0"/>
              <a:t> </a:t>
            </a:r>
            <a:r>
              <a:rPr lang="en-US" altLang="ru-RU" dirty="0" err="1"/>
              <a:t>способом</a:t>
            </a:r>
            <a:r>
              <a:rPr lang="en-US" altLang="ru-RU" dirty="0"/>
              <a:t> вертикализации!</a:t>
            </a:r>
          </a:p>
          <a:p>
            <a:pPr>
              <a:defRPr/>
            </a:pPr>
            <a:r>
              <a:rPr lang="en-US" altLang="ru-RU" dirty="0" err="1"/>
              <a:t>При</a:t>
            </a:r>
            <a:r>
              <a:rPr lang="en-US" altLang="ru-RU" dirty="0"/>
              <a:t> </a:t>
            </a:r>
            <a:r>
              <a:rPr lang="en-US" altLang="ru-RU" dirty="0" err="1"/>
              <a:t>наклоне</a:t>
            </a:r>
            <a:r>
              <a:rPr lang="en-US" altLang="ru-RU" dirty="0"/>
              <a:t> </a:t>
            </a:r>
            <a:r>
              <a:rPr lang="en-US" altLang="ru-RU" dirty="0" err="1"/>
              <a:t>вперед</a:t>
            </a:r>
            <a:r>
              <a:rPr lang="en-US" altLang="ru-RU" dirty="0"/>
              <a:t> </a:t>
            </a:r>
            <a:r>
              <a:rPr lang="ru-RU" altLang="ru-RU" dirty="0"/>
              <a:t>улучшается функция мышц спины и шеи</a:t>
            </a:r>
          </a:p>
          <a:p>
            <a:pPr>
              <a:defRPr/>
            </a:pPr>
            <a:r>
              <a:rPr lang="en-US" altLang="ru-RU" dirty="0" err="1"/>
              <a:t>Снижение</a:t>
            </a:r>
            <a:r>
              <a:rPr lang="en-US" altLang="ru-RU" dirty="0"/>
              <a:t> </a:t>
            </a:r>
            <a:r>
              <a:rPr lang="en-US" altLang="ru-RU" dirty="0" err="1"/>
              <a:t>риска</a:t>
            </a:r>
            <a:r>
              <a:rPr lang="en-US" altLang="ru-RU" dirty="0"/>
              <a:t> </a:t>
            </a:r>
            <a:r>
              <a:rPr lang="en-US" altLang="ru-RU" dirty="0" err="1"/>
              <a:t>развития</a:t>
            </a:r>
            <a:r>
              <a:rPr lang="en-US" altLang="ru-RU" dirty="0"/>
              <a:t> </a:t>
            </a:r>
            <a:r>
              <a:rPr lang="en-US" altLang="ru-RU" dirty="0" err="1"/>
              <a:t>контрактур</a:t>
            </a:r>
            <a:r>
              <a:rPr lang="en-US" altLang="ru-RU" dirty="0"/>
              <a:t> ТБС, КС, ГС</a:t>
            </a:r>
          </a:p>
          <a:p>
            <a:pPr>
              <a:defRPr/>
            </a:pPr>
            <a:r>
              <a:rPr lang="en-US" altLang="ru-RU" dirty="0" err="1"/>
              <a:t>Чувство</a:t>
            </a:r>
            <a:r>
              <a:rPr lang="en-US" altLang="ru-RU" dirty="0"/>
              <a:t> </a:t>
            </a:r>
            <a:r>
              <a:rPr lang="en-US" altLang="ru-RU" dirty="0" err="1"/>
              <a:t>уверенности</a:t>
            </a:r>
            <a:r>
              <a:rPr lang="en-US" altLang="ru-RU" dirty="0"/>
              <a:t> </a:t>
            </a:r>
          </a:p>
          <a:p>
            <a:pPr>
              <a:defRPr/>
            </a:pPr>
            <a:r>
              <a:rPr lang="en-US" altLang="ru-RU" dirty="0" err="1"/>
              <a:t>Обзорность</a:t>
            </a:r>
            <a:r>
              <a:rPr lang="en-US" altLang="ru-RU" dirty="0"/>
              <a:t> </a:t>
            </a:r>
          </a:p>
          <a:p>
            <a:pPr>
              <a:defRPr/>
            </a:pPr>
            <a:r>
              <a:rPr lang="en-US" altLang="ru-RU" dirty="0" err="1"/>
              <a:t>Стимуляция</a:t>
            </a:r>
            <a:r>
              <a:rPr lang="en-US" altLang="ru-RU" dirty="0"/>
              <a:t> </a:t>
            </a:r>
            <a:r>
              <a:rPr lang="en-US" altLang="ru-RU" dirty="0" err="1"/>
              <a:t>развития</a:t>
            </a:r>
            <a:r>
              <a:rPr lang="en-US" altLang="ru-RU" dirty="0"/>
              <a:t>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1FD4A49E-4E61-44FB-8D64-E33ED976CD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Заднеопорная вертикализация.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7" name="Текст 2">
            <a:extLst>
              <a:ext uri="{FF2B5EF4-FFF2-40B4-BE49-F238E27FC236}">
                <a16:creationId xmlns:a16="http://schemas.microsoft.com/office/drawing/2014/main" id="{5C7E602F-26BB-4A3A-9A4A-904AA0E900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defRPr/>
            </a:pPr>
            <a:r>
              <a:rPr lang="en-US" altLang="ru-RU" dirty="0" err="1"/>
              <a:t>Применяется</a:t>
            </a:r>
            <a:r>
              <a:rPr lang="en-US" altLang="ru-RU" dirty="0"/>
              <a:t> только в </a:t>
            </a:r>
            <a:r>
              <a:rPr lang="en-US" altLang="ru-RU" dirty="0" err="1"/>
              <a:t>случаях</a:t>
            </a:r>
            <a:r>
              <a:rPr lang="en-US" altLang="ru-RU" dirty="0"/>
              <a:t>, </a:t>
            </a:r>
            <a:r>
              <a:rPr lang="en-US" altLang="ru-RU" dirty="0" err="1"/>
              <a:t>если</a:t>
            </a:r>
            <a:r>
              <a:rPr lang="en-US" altLang="ru-RU" dirty="0"/>
              <a:t>:</a:t>
            </a:r>
          </a:p>
          <a:p>
            <a:pPr>
              <a:defRPr/>
            </a:pPr>
            <a:r>
              <a:rPr lang="en-US" altLang="ru-RU" dirty="0"/>
              <a:t>Ребенок </a:t>
            </a:r>
            <a:r>
              <a:rPr lang="en-US" altLang="ru-RU" dirty="0" err="1"/>
              <a:t>не</a:t>
            </a:r>
            <a:r>
              <a:rPr lang="en-US" altLang="ru-RU" dirty="0"/>
              <a:t> </a:t>
            </a:r>
            <a:r>
              <a:rPr lang="en-US" altLang="ru-RU" dirty="0" err="1"/>
              <a:t>может</a:t>
            </a:r>
            <a:r>
              <a:rPr lang="en-US" altLang="ru-RU" dirty="0"/>
              <a:t> </a:t>
            </a:r>
            <a:r>
              <a:rPr lang="en-US" altLang="ru-RU" dirty="0" err="1"/>
              <a:t>контролировать</a:t>
            </a:r>
            <a:r>
              <a:rPr lang="en-US" altLang="ru-RU" dirty="0"/>
              <a:t> </a:t>
            </a:r>
            <a:r>
              <a:rPr lang="en-US" altLang="ru-RU" dirty="0" err="1"/>
              <a:t>положение</a:t>
            </a:r>
            <a:r>
              <a:rPr lang="en-US" altLang="ru-RU" dirty="0"/>
              <a:t> </a:t>
            </a:r>
            <a:r>
              <a:rPr lang="en-US" altLang="ru-RU" dirty="0" err="1"/>
              <a:t>головы</a:t>
            </a:r>
            <a:endParaRPr lang="en-US" altLang="ru-RU" dirty="0"/>
          </a:p>
          <a:p>
            <a:pPr>
              <a:defRPr/>
            </a:pPr>
            <a:r>
              <a:rPr lang="en-US" altLang="ru-RU" dirty="0" err="1"/>
              <a:t>Есть</a:t>
            </a:r>
            <a:r>
              <a:rPr lang="en-US" altLang="ru-RU" dirty="0"/>
              <a:t> </a:t>
            </a:r>
            <a:r>
              <a:rPr lang="en-US" altLang="ru-RU" dirty="0" err="1"/>
              <a:t>контрактуры</a:t>
            </a:r>
            <a:r>
              <a:rPr lang="en-US" altLang="ru-RU" dirty="0"/>
              <a:t> ТБС </a:t>
            </a:r>
            <a:r>
              <a:rPr lang="en-US" altLang="ru-RU" dirty="0" err="1"/>
              <a:t>или</a:t>
            </a:r>
            <a:r>
              <a:rPr lang="en-US" altLang="ru-RU" dirty="0"/>
              <a:t> КС</a:t>
            </a:r>
          </a:p>
          <a:p>
            <a:pPr>
              <a:defRPr/>
            </a:pPr>
            <a:r>
              <a:rPr lang="en-US" altLang="ru-RU" dirty="0" err="1"/>
              <a:t>Большой</a:t>
            </a:r>
            <a:r>
              <a:rPr lang="en-US" altLang="ru-RU" dirty="0"/>
              <a:t> </a:t>
            </a:r>
            <a:r>
              <a:rPr lang="en-US" altLang="ru-RU" dirty="0" err="1"/>
              <a:t>вес</a:t>
            </a:r>
            <a:r>
              <a:rPr lang="en-US" altLang="ru-RU" dirty="0"/>
              <a:t> </a:t>
            </a:r>
          </a:p>
        </p:txBody>
      </p:sp>
      <p:pic>
        <p:nvPicPr>
          <p:cNvPr id="5" name="Рисунок 4" descr="Изображение выглядит как транспорт, сиреневый, велосипед&#10;&#10;Автоматически созданное описание">
            <a:extLst>
              <a:ext uri="{FF2B5EF4-FFF2-40B4-BE49-F238E27FC236}">
                <a16:creationId xmlns:a16="http://schemas.microsoft.com/office/drawing/2014/main" id="{28FB4FCD-7933-485A-AFF4-51867E289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7" y="311284"/>
            <a:ext cx="5007125" cy="50071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496</Words>
  <Application>Microsoft Office PowerPoint</Application>
  <PresentationFormat>Широкоэкранный</PresentationFormat>
  <Paragraphs>79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ВИДЫ ТСР ДЛЯ ОРГАНИЗАЦИИ ПОЗЫ СТОЯ   ОСНОВЫ ОРГАНИЗОВАННОЙ ПОЗЫ СТОЯ</vt:lpstr>
      <vt:lpstr>Для чего нужна вертикализация?</vt:lpstr>
      <vt:lpstr>Задачи позиционирования в вертикальном положении.</vt:lpstr>
      <vt:lpstr>Показания к вертикализации:</vt:lpstr>
      <vt:lpstr>Противопоказания к вертикализации.</vt:lpstr>
      <vt:lpstr>Снимки ТБС</vt:lpstr>
      <vt:lpstr>Презентация PowerPoint</vt:lpstr>
      <vt:lpstr>Переднеопорная вертикализация.</vt:lpstr>
      <vt:lpstr>Заднеопорная вертикализация.</vt:lpstr>
      <vt:lpstr>Разведение нижних конечностей</vt:lpstr>
      <vt:lpstr>Активная вертикализация.</vt:lpstr>
      <vt:lpstr>Вертикализатор с функцией «сел-встал»</vt:lpstr>
      <vt:lpstr>Как правильно оценить организацию позы в опоре для стояния.</vt:lpstr>
      <vt:lpstr>Линия центра тяжести.</vt:lpstr>
      <vt:lpstr>Режим вертикализации.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ТСР ДЛЯ ОРГАНИЗАЦИИ ПОЗЫ СТОЯ   ОСНОВЫ ОРГАНИЗОВАННОЙ ПОЗЫ СТОЯ</dc:title>
  <dc:creator>Владимир Исаев</dc:creator>
  <cp:lastModifiedBy>Lu Artemeva</cp:lastModifiedBy>
  <cp:revision>10</cp:revision>
  <dcterms:created xsi:type="dcterms:W3CDTF">2021-07-13T11:04:39Z</dcterms:created>
  <dcterms:modified xsi:type="dcterms:W3CDTF">2022-02-25T08:00:53Z</dcterms:modified>
</cp:coreProperties>
</file>