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3"/>
    <p:sldId id="286" r:id="rId4"/>
    <p:sldId id="281" r:id="rId5"/>
    <p:sldId id="285" r:id="rId6"/>
    <p:sldId id="298" r:id="rId7"/>
    <p:sldId id="299" r:id="rId8"/>
    <p:sldId id="275" r:id="rId9"/>
    <p:sldId id="297" r:id="rId10"/>
    <p:sldId id="282" r:id="rId12"/>
    <p:sldId id="296" r:id="rId13"/>
    <p:sldId id="276" r:id="rId14"/>
    <p:sldId id="295" r:id="rId15"/>
    <p:sldId id="294" r:id="rId16"/>
    <p:sldId id="303" r:id="rId17"/>
    <p:sldId id="306" r:id="rId18"/>
    <p:sldId id="307" r:id="rId19"/>
    <p:sldId id="308" r:id="rId20"/>
    <p:sldId id="277" r:id="rId21"/>
    <p:sldId id="291" r:id="rId22"/>
  </p:sldIdLst>
  <p:sldSz cx="12601575" cy="7200900"/>
  <p:notesSz cx="6858000" cy="9144000"/>
  <p:defaultTextStyle>
    <a:defPPr>
      <a:defRPr lang="ru-RU"/>
    </a:defPPr>
    <a:lvl1pPr marL="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6578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13157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9735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26314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82892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39471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960495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526280" algn="l" defTabSz="113157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54E1AFBA-ABC1-4D86-B945-A1B71FCBD92F}">
          <p14:sldIdLst>
            <p14:sldId id="256"/>
            <p14:sldId id="286"/>
            <p14:sldId id="281"/>
            <p14:sldId id="285"/>
            <p14:sldId id="298"/>
            <p14:sldId id="299"/>
            <p14:sldId id="275"/>
            <p14:sldId id="297"/>
            <p14:sldId id="282"/>
            <p14:sldId id="296"/>
            <p14:sldId id="276"/>
            <p14:sldId id="295"/>
            <p14:sldId id="294"/>
            <p14:sldId id="303"/>
            <p14:sldId id="306"/>
            <p14:sldId id="307"/>
            <p14:sldId id="308"/>
            <p14:sldId id="277"/>
            <p14:sldId id="291"/>
          </p14:sldIdLst>
        </p14:section>
        <p14:section name="Раздел без заголовка" id="{17D6F4F8-72B7-4DCC-A6F6-97408E37E7BC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39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B1593"/>
    <a:srgbClr val="E74F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0428" autoAdjust="0"/>
    <p:restoredTop sz="94660"/>
  </p:normalViewPr>
  <p:slideViewPr>
    <p:cSldViewPr showGuides="1">
      <p:cViewPr>
        <p:scale>
          <a:sx n="60" d="100"/>
          <a:sy n="60" d="100"/>
        </p:scale>
        <p:origin x="-1027" y="-518"/>
      </p:cViewPr>
      <p:guideLst>
        <p:guide orient="horz" pos="2268"/>
        <p:guide pos="396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1143000"/>
            <a:ext cx="54006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5118" y="2236947"/>
            <a:ext cx="10711339" cy="154352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90236" y="4080510"/>
            <a:ext cx="8821103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6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31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97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63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828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947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6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526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2590638" y="303372"/>
            <a:ext cx="3907363" cy="645080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68547" y="303372"/>
            <a:ext cx="11512064" cy="645080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5437" y="4627245"/>
            <a:ext cx="10711339" cy="1430179"/>
          </a:xfrm>
        </p:spPr>
        <p:txBody>
          <a:bodyPr anchor="t"/>
          <a:lstStyle>
            <a:lvl1pPr algn="l">
              <a:defRPr sz="5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95437" y="3052049"/>
            <a:ext cx="10711339" cy="1575196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6578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1315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9735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631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8289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9471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9604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526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68547" y="1763554"/>
            <a:ext cx="7709714" cy="4990624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788286" y="1763554"/>
            <a:ext cx="7709714" cy="4990624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79" y="288370"/>
            <a:ext cx="11341418" cy="12001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079" y="1611869"/>
            <a:ext cx="5567884" cy="67175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785" indent="0">
              <a:buNone/>
              <a:defRPr sz="2500" b="1"/>
            </a:lvl2pPr>
            <a:lvl3pPr marL="1131570" indent="0">
              <a:buNone/>
              <a:defRPr sz="2200" b="1"/>
            </a:lvl3pPr>
            <a:lvl4pPr marL="1697355" indent="0">
              <a:buNone/>
              <a:defRPr sz="2000" b="1"/>
            </a:lvl4pPr>
            <a:lvl5pPr marL="2263140" indent="0">
              <a:buNone/>
              <a:defRPr sz="2000" b="1"/>
            </a:lvl5pPr>
            <a:lvl6pPr marL="2828925" indent="0">
              <a:buNone/>
              <a:defRPr sz="2000" b="1"/>
            </a:lvl6pPr>
            <a:lvl7pPr marL="3394710" indent="0">
              <a:buNone/>
              <a:defRPr sz="2000" b="1"/>
            </a:lvl7pPr>
            <a:lvl8pPr marL="3960495" indent="0">
              <a:buNone/>
              <a:defRPr sz="2000" b="1"/>
            </a:lvl8pPr>
            <a:lvl9pPr marL="4526280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079" y="2283619"/>
            <a:ext cx="5567884" cy="414885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01426" y="1611869"/>
            <a:ext cx="5570071" cy="671750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65785" indent="0">
              <a:buNone/>
              <a:defRPr sz="2500" b="1"/>
            </a:lvl2pPr>
            <a:lvl3pPr marL="1131570" indent="0">
              <a:buNone/>
              <a:defRPr sz="2200" b="1"/>
            </a:lvl3pPr>
            <a:lvl4pPr marL="1697355" indent="0">
              <a:buNone/>
              <a:defRPr sz="2000" b="1"/>
            </a:lvl4pPr>
            <a:lvl5pPr marL="2263140" indent="0">
              <a:buNone/>
              <a:defRPr sz="2000" b="1"/>
            </a:lvl5pPr>
            <a:lvl6pPr marL="2828925" indent="0">
              <a:buNone/>
              <a:defRPr sz="2000" b="1"/>
            </a:lvl6pPr>
            <a:lvl7pPr marL="3394710" indent="0">
              <a:buNone/>
              <a:defRPr sz="2000" b="1"/>
            </a:lvl7pPr>
            <a:lvl8pPr marL="3960495" indent="0">
              <a:buNone/>
              <a:defRPr sz="2000" b="1"/>
            </a:lvl8pPr>
            <a:lvl9pPr marL="4526280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01426" y="2283619"/>
            <a:ext cx="5570071" cy="4148852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80" y="286702"/>
            <a:ext cx="4145831" cy="1220153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6866" y="286703"/>
            <a:ext cx="7044630" cy="6145769"/>
          </a:xfrm>
        </p:spPr>
        <p:txBody>
          <a:bodyPr/>
          <a:lstStyle>
            <a:lvl1pPr>
              <a:defRPr sz="4000"/>
            </a:lvl1pPr>
            <a:lvl2pPr>
              <a:defRPr sz="3500"/>
            </a:lvl2pPr>
            <a:lvl3pPr>
              <a:defRPr sz="30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080" y="1506856"/>
            <a:ext cx="4145831" cy="4925616"/>
          </a:xfrm>
        </p:spPr>
        <p:txBody>
          <a:bodyPr/>
          <a:lstStyle>
            <a:lvl1pPr marL="0" indent="0">
              <a:buNone/>
              <a:defRPr sz="1700"/>
            </a:lvl1pPr>
            <a:lvl2pPr marL="565785" indent="0">
              <a:buNone/>
              <a:defRPr sz="1500"/>
            </a:lvl2pPr>
            <a:lvl3pPr marL="1131570" indent="0">
              <a:buNone/>
              <a:defRPr sz="1200"/>
            </a:lvl3pPr>
            <a:lvl4pPr marL="1697355" indent="0">
              <a:buNone/>
              <a:defRPr sz="1100"/>
            </a:lvl4pPr>
            <a:lvl5pPr marL="2263140" indent="0">
              <a:buNone/>
              <a:defRPr sz="1100"/>
            </a:lvl5pPr>
            <a:lvl6pPr marL="2828925" indent="0">
              <a:buNone/>
              <a:defRPr sz="1100"/>
            </a:lvl6pPr>
            <a:lvl7pPr marL="3394710" indent="0">
              <a:buNone/>
              <a:defRPr sz="1100"/>
            </a:lvl7pPr>
            <a:lvl8pPr marL="3960495" indent="0">
              <a:buNone/>
              <a:defRPr sz="1100"/>
            </a:lvl8pPr>
            <a:lvl9pPr marL="452628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9997" y="5040630"/>
            <a:ext cx="7560945" cy="595075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69997" y="643414"/>
            <a:ext cx="7560945" cy="4320540"/>
          </a:xfrm>
        </p:spPr>
        <p:txBody>
          <a:bodyPr/>
          <a:lstStyle>
            <a:lvl1pPr marL="0" indent="0">
              <a:buNone/>
              <a:defRPr sz="4000"/>
            </a:lvl1pPr>
            <a:lvl2pPr marL="565785" indent="0">
              <a:buNone/>
              <a:defRPr sz="3500"/>
            </a:lvl2pPr>
            <a:lvl3pPr marL="1131570" indent="0">
              <a:buNone/>
              <a:defRPr sz="3000"/>
            </a:lvl3pPr>
            <a:lvl4pPr marL="1697355" indent="0">
              <a:buNone/>
              <a:defRPr sz="2500"/>
            </a:lvl4pPr>
            <a:lvl5pPr marL="2263140" indent="0">
              <a:buNone/>
              <a:defRPr sz="2500"/>
            </a:lvl5pPr>
            <a:lvl6pPr marL="2828925" indent="0">
              <a:buNone/>
              <a:defRPr sz="2500"/>
            </a:lvl6pPr>
            <a:lvl7pPr marL="3394710" indent="0">
              <a:buNone/>
              <a:defRPr sz="2500"/>
            </a:lvl7pPr>
            <a:lvl8pPr marL="3960495" indent="0">
              <a:buNone/>
              <a:defRPr sz="2500"/>
            </a:lvl8pPr>
            <a:lvl9pPr marL="4526280" indent="0">
              <a:buNone/>
              <a:defRPr sz="2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69997" y="5635705"/>
            <a:ext cx="7560945" cy="845105"/>
          </a:xfrm>
        </p:spPr>
        <p:txBody>
          <a:bodyPr/>
          <a:lstStyle>
            <a:lvl1pPr marL="0" indent="0">
              <a:buNone/>
              <a:defRPr sz="1700"/>
            </a:lvl1pPr>
            <a:lvl2pPr marL="565785" indent="0">
              <a:buNone/>
              <a:defRPr sz="1500"/>
            </a:lvl2pPr>
            <a:lvl3pPr marL="1131570" indent="0">
              <a:buNone/>
              <a:defRPr sz="1200"/>
            </a:lvl3pPr>
            <a:lvl4pPr marL="1697355" indent="0">
              <a:buNone/>
              <a:defRPr sz="1100"/>
            </a:lvl4pPr>
            <a:lvl5pPr marL="2263140" indent="0">
              <a:buNone/>
              <a:defRPr sz="1100"/>
            </a:lvl5pPr>
            <a:lvl6pPr marL="2828925" indent="0">
              <a:buNone/>
              <a:defRPr sz="1100"/>
            </a:lvl6pPr>
            <a:lvl7pPr marL="3394710" indent="0">
              <a:buNone/>
              <a:defRPr sz="1100"/>
            </a:lvl7pPr>
            <a:lvl8pPr marL="3960495" indent="0">
              <a:buNone/>
              <a:defRPr sz="1100"/>
            </a:lvl8pPr>
            <a:lvl9pPr marL="452628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79" y="288370"/>
            <a:ext cx="11341418" cy="1200150"/>
          </a:xfrm>
          <a:prstGeom prst="rect">
            <a:avLst/>
          </a:prstGeom>
        </p:spPr>
        <p:txBody>
          <a:bodyPr vert="horz" lIns="113157" tIns="56579" rIns="113157" bIns="5657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079" y="1680211"/>
            <a:ext cx="11341418" cy="4752261"/>
          </a:xfrm>
          <a:prstGeom prst="rect">
            <a:avLst/>
          </a:prstGeom>
        </p:spPr>
        <p:txBody>
          <a:bodyPr vert="horz" lIns="113157" tIns="56579" rIns="113157" bIns="5657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0079" y="6674168"/>
            <a:ext cx="2940368" cy="383381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4B4E0-9A2B-48C2-BDC6-84367DEE0C1F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05538" y="6674168"/>
            <a:ext cx="3990499" cy="383381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31129" y="6674168"/>
            <a:ext cx="2940368" cy="383381"/>
          </a:xfrm>
          <a:prstGeom prst="rect">
            <a:avLst/>
          </a:prstGeom>
        </p:spPr>
        <p:txBody>
          <a:bodyPr vert="horz" lIns="113157" tIns="56579" rIns="113157" bIns="56579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740D3-9D2E-4B57-9CE3-55409F524112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3157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4180" indent="-424180" algn="l" defTabSz="1131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19480" indent="-353695" algn="l" defTabSz="11315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500" kern="1200">
          <a:solidFill>
            <a:schemeClr val="tx1"/>
          </a:solidFill>
          <a:latin typeface="+mn-lt"/>
          <a:ea typeface="+mn-ea"/>
          <a:cs typeface="+mn-cs"/>
        </a:defRPr>
      </a:lvl2pPr>
      <a:lvl3pPr marL="1414780" indent="-283210" algn="l" defTabSz="1131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80565" indent="-283210" algn="l" defTabSz="11315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6350" indent="-283210" algn="l" defTabSz="1131570" rtl="0" eaLnBrk="1" latinLnBrk="0" hangingPunct="1">
        <a:spcBef>
          <a:spcPct val="20000"/>
        </a:spcBef>
        <a:buFont typeface="Arial" panose="020B0604020202020204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12135" indent="-283210" algn="l" defTabSz="1131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677920" indent="-283210" algn="l" defTabSz="1131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243705" indent="-283210" algn="l" defTabSz="1131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809490" indent="-283210" algn="l" defTabSz="1131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6578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3157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9735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2892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9471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960495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526280" algn="l" defTabSz="113157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35.png"/><Relationship Id="rId7" Type="http://schemas.openxmlformats.org/officeDocument/2006/relationships/image" Target="../media/image34.png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png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tags" Target="../tags/tag15.xml"/><Relationship Id="rId7" Type="http://schemas.openxmlformats.org/officeDocument/2006/relationships/image" Target="../media/image38.png"/><Relationship Id="rId6" Type="http://schemas.openxmlformats.org/officeDocument/2006/relationships/tags" Target="../tags/tag14.xml"/><Relationship Id="rId5" Type="http://schemas.openxmlformats.org/officeDocument/2006/relationships/image" Target="../media/image37.png"/><Relationship Id="rId4" Type="http://schemas.openxmlformats.org/officeDocument/2006/relationships/tags" Target="../tags/tag13.xml"/><Relationship Id="rId3" Type="http://schemas.openxmlformats.org/officeDocument/2006/relationships/image" Target="../media/image36.png"/><Relationship Id="rId2" Type="http://schemas.openxmlformats.org/officeDocument/2006/relationships/tags" Target="../tags/tag12.xml"/><Relationship Id="rId19" Type="http://schemas.openxmlformats.org/officeDocument/2006/relationships/slideLayout" Target="../slideLayouts/slideLayout7.xml"/><Relationship Id="rId18" Type="http://schemas.openxmlformats.org/officeDocument/2006/relationships/image" Target="../media/image43.jpeg"/><Relationship Id="rId17" Type="http://schemas.openxmlformats.org/officeDocument/2006/relationships/tags" Target="../tags/tag20.xml"/><Relationship Id="rId16" Type="http://schemas.openxmlformats.org/officeDocument/2006/relationships/image" Target="../media/image42.png"/><Relationship Id="rId15" Type="http://schemas.openxmlformats.org/officeDocument/2006/relationships/tags" Target="../tags/tag19.xml"/><Relationship Id="rId14" Type="http://schemas.openxmlformats.org/officeDocument/2006/relationships/tags" Target="../tags/tag18.xml"/><Relationship Id="rId13" Type="http://schemas.openxmlformats.org/officeDocument/2006/relationships/image" Target="../media/image41.png"/><Relationship Id="rId12" Type="http://schemas.openxmlformats.org/officeDocument/2006/relationships/tags" Target="../tags/tag17.xml"/><Relationship Id="rId11" Type="http://schemas.openxmlformats.org/officeDocument/2006/relationships/image" Target="../media/image40.png"/><Relationship Id="rId10" Type="http://schemas.openxmlformats.org/officeDocument/2006/relationships/tags" Target="../tags/tag16.xml"/><Relationship Id="rId1" Type="http://schemas.openxmlformats.org/officeDocument/2006/relationships/tags" Target="../tags/tag1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1.png"/><Relationship Id="rId7" Type="http://schemas.openxmlformats.org/officeDocument/2006/relationships/image" Target="../media/image50.pn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9.png"/><Relationship Id="rId7" Type="http://schemas.openxmlformats.org/officeDocument/2006/relationships/image" Target="../media/image58.png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image" Target="../media/image67.jpeg"/><Relationship Id="rId7" Type="http://schemas.openxmlformats.org/officeDocument/2006/relationships/image" Target="../media/image66.jpeg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image" Target="../media/image74.png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image" Target="../media/image82.png"/><Relationship Id="rId7" Type="http://schemas.openxmlformats.org/officeDocument/2006/relationships/image" Target="../media/image81.png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image" Target="../media/image75.jpe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image" Target="../media/image8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7" Type="http://schemas.openxmlformats.org/officeDocument/2006/relationships/image" Target="../media/image22.png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4.png"/><Relationship Id="rId8" Type="http://schemas.openxmlformats.org/officeDocument/2006/relationships/tags" Target="../tags/tag7.xml"/><Relationship Id="rId7" Type="http://schemas.openxmlformats.org/officeDocument/2006/relationships/image" Target="../media/image23.png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7" Type="http://schemas.openxmlformats.org/officeDocument/2006/relationships/notesSlide" Target="../notesSlides/notesSlide1.xml"/><Relationship Id="rId16" Type="http://schemas.openxmlformats.org/officeDocument/2006/relationships/slideLayout" Target="../slideLayouts/slideLayout6.xml"/><Relationship Id="rId15" Type="http://schemas.openxmlformats.org/officeDocument/2006/relationships/image" Target="../media/image27.png"/><Relationship Id="rId14" Type="http://schemas.openxmlformats.org/officeDocument/2006/relationships/tags" Target="../tags/tag10.xml"/><Relationship Id="rId13" Type="http://schemas.openxmlformats.org/officeDocument/2006/relationships/image" Target="../media/image26.png"/><Relationship Id="rId12" Type="http://schemas.openxmlformats.org/officeDocument/2006/relationships/tags" Target="../tags/tag9.xml"/><Relationship Id="rId11" Type="http://schemas.openxmlformats.org/officeDocument/2006/relationships/image" Target="../media/image25.png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411" y="1391692"/>
            <a:ext cx="6764622" cy="3812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395605" y="687070"/>
            <a:ext cx="11007090" cy="673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3200" b="1">
                <a:solidFill>
                  <a:schemeClr val="bg1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Задачи проекта</a:t>
            </a:r>
            <a:endParaRPr lang="ru-RU" altLang="en-US" sz="3200" b="1">
              <a:solidFill>
                <a:schemeClr val="bg1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55650" y="2160270"/>
            <a:ext cx="11094720" cy="30994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Обеспечение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условий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для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организации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регулярной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дневной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занятости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детей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-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инвалидов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инвалидов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с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детства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,</a:t>
            </a:r>
            <a:r>
              <a:rPr lang="ru-RU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нуждающихся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в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ассистентско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-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тьюторской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помощи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сопровождении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в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Центре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"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Лиловый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дом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"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г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.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Краснокаменск</a:t>
            </a:r>
            <a:endParaRPr lang="en-US" altLang="en-US" sz="20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lang="en-US" altLang="en-US" sz="20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Усовершенствование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имеющегося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материально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-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техническо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оснащения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формирование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новых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условий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для</a:t>
            </a:r>
            <a:r>
              <a:rPr lang="ru-RU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социально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-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трудовой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адаптации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подростков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молодых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людей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с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ментальными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нарушениями</a:t>
            </a:r>
            <a:endParaRPr lang="en-US" altLang="en-US" sz="20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lang="en-US" altLang="en-US" sz="20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Организация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проведение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мероприятий</a:t>
            </a:r>
            <a:r>
              <a:rPr lang="ru-RU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социо-культурного,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информационно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-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презентационного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ru-RU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характера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с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участием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целевой</a:t>
            </a:r>
            <a:r>
              <a:rPr lang="ru-RU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группы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проекта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.</a:t>
            </a:r>
            <a:endParaRPr lang="en-US" altLang="ru-RU" sz="20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indent="0" algn="just">
              <a:buFont typeface="Arial" panose="020B0604020202020204" pitchFamily="34" charset="0"/>
              <a:buNone/>
            </a:pPr>
            <a:endParaRPr lang="en-US" altLang="ru-RU" sz="20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Мероприятия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по</a:t>
            </a:r>
            <a:r>
              <a:rPr lang="ru-RU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и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зучени</a:t>
            </a:r>
            <a:r>
              <a:rPr lang="ru-RU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ю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в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регионах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РФ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успешн</a:t>
            </a:r>
            <a:r>
              <a:rPr lang="ru-RU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ых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социальных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практик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по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организации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ремесленных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en-US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мастерских</a:t>
            </a:r>
            <a:r>
              <a:rPr lang="en-US" altLang="ru-RU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r>
              <a:rPr lang="ru-RU" altLang="en-US" sz="20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для инвалидов с ментальными нарушениями .</a:t>
            </a:r>
            <a:endParaRPr lang="en-US" altLang="en-US" sz="20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indent="0">
              <a:buFont typeface="Arial" panose="020B0604020202020204" pitchFamily="34" charset="0"/>
              <a:buNone/>
            </a:pPr>
            <a:endParaRPr lang="en-US" altLang="en-US" sz="20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59096" y="504106"/>
            <a:ext cx="11341100" cy="91281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Организация занятости центра «Лиловый дом»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6171" y="1584226"/>
            <a:ext cx="11341100" cy="4752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                        </a:t>
            </a:r>
            <a:r>
              <a:rPr lang="ru-RU" sz="20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 Творческая студия</a:t>
            </a:r>
            <a:endParaRPr lang="ru-RU" sz="20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ru-RU" sz="1400" dirty="0" smtClean="0">
                <a:solidFill>
                  <a:srgbClr val="9B1593"/>
                </a:solidFill>
              </a:rPr>
              <a:t> </a:t>
            </a:r>
            <a:endParaRPr lang="ru-RU" sz="1400" dirty="0" smtClean="0">
              <a:solidFill>
                <a:srgbClr val="9B1593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00175" y="1584226"/>
            <a:ext cx="2868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Адаптивная физкультура</a:t>
            </a:r>
            <a:endParaRPr lang="ru-RU" sz="20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652" y="2304306"/>
            <a:ext cx="2280621" cy="1710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200" y="4487538"/>
            <a:ext cx="2237912" cy="167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697" y="2304306"/>
            <a:ext cx="2295143" cy="1721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179" y="4464546"/>
            <a:ext cx="2299224" cy="172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69" y="2229602"/>
            <a:ext cx="2380225" cy="1785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69" y="4464546"/>
            <a:ext cx="2921442" cy="172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531" y="4464546"/>
            <a:ext cx="2280619" cy="171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994" y="2268890"/>
            <a:ext cx="2977156" cy="1745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60475" y="504825"/>
            <a:ext cx="11341100" cy="91281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Организация занятости центра «Лиловый дом»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756171" y="1584226"/>
            <a:ext cx="11341100" cy="4752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4" name="TextBox 3"/>
          <p:cNvSpPr txBox="1"/>
          <p:nvPr>
            <p:custDataLst>
              <p:tags r:id="rId1"/>
            </p:custDataLst>
          </p:nvPr>
        </p:nvSpPr>
        <p:spPr>
          <a:xfrm>
            <a:off x="8245008" y="1655981"/>
            <a:ext cx="23936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Швейная мастерская</a:t>
            </a:r>
            <a:endParaRPr lang="ru-RU" sz="20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61" y="2234462"/>
            <a:ext cx="2407817" cy="180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45" y="4320540"/>
            <a:ext cx="240792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210" y="4318635"/>
            <a:ext cx="2424430" cy="186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062" y="2174435"/>
            <a:ext cx="2531605" cy="189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325" y="2164715"/>
            <a:ext cx="2479675" cy="190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062" y="4320530"/>
            <a:ext cx="2531605" cy="1898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>
            <p:custDataLst>
              <p:tags r:id="rId14"/>
            </p:custDataLst>
          </p:nvPr>
        </p:nvSpPr>
        <p:spPr>
          <a:xfrm>
            <a:off x="1764552" y="1666710"/>
            <a:ext cx="27799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Мультимедийная студия</a:t>
            </a:r>
            <a:endParaRPr lang="ru-RU" sz="20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690" y="4320540"/>
            <a:ext cx="2480945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210" y="2216785"/>
            <a:ext cx="2409825" cy="185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28179" y="504106"/>
            <a:ext cx="11341100" cy="91281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Организация занятости центра «Лиловый дом»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00187" y="1555095"/>
            <a:ext cx="11341100" cy="4752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               </a:t>
            </a:r>
            <a:r>
              <a:rPr lang="ru-RU" sz="1400" dirty="0" smtClean="0"/>
              <a:t> </a:t>
            </a:r>
            <a:r>
              <a:rPr lang="ru-RU" sz="2000" b="1" dirty="0" smtClean="0">
                <a:solidFill>
                  <a:srgbClr val="9B1593"/>
                </a:solidFill>
                <a:latin typeface="Arial Narrow" panose="020B0606020202030204" pitchFamily="34" charset="0"/>
                <a:sym typeface="+mn-ea"/>
              </a:rPr>
              <a:t>  Кулинарная школа</a:t>
            </a:r>
            <a:endParaRPr lang="ru-RU" sz="20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84963" y="1584226"/>
            <a:ext cx="2573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Столярная мастерская</a:t>
            </a:r>
            <a:endParaRPr lang="ru-RU" sz="20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55" y="2184400"/>
            <a:ext cx="2715260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63" y="4274047"/>
            <a:ext cx="2551831" cy="191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5" y="2177415"/>
            <a:ext cx="2564765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170" y="2185035"/>
            <a:ext cx="2609215" cy="184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9120" y="4239895"/>
            <a:ext cx="2627630" cy="1970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615" y="4274185"/>
            <a:ext cx="2695575" cy="1929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455" y="4274185"/>
            <a:ext cx="2715260" cy="1929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540" y="2183765"/>
            <a:ext cx="2660650" cy="1842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2339975" y="720090"/>
            <a:ext cx="870458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  <a:sym typeface="+mn-ea"/>
              </a:rPr>
              <a:t>Организация занятости центра «Лиловый дом»</a:t>
            </a:r>
            <a:endParaRPr lang="ru-RU" altLang="en-US" sz="3200"/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1545590" y="1511935"/>
            <a:ext cx="42005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800" b="1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Ресурсно-коммуникативная студия</a:t>
            </a:r>
            <a:endParaRPr lang="ru-RU" altLang="en-US" sz="1800" b="1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4" name="Текстовое поле 3"/>
          <p:cNvSpPr txBox="1"/>
          <p:nvPr/>
        </p:nvSpPr>
        <p:spPr>
          <a:xfrm>
            <a:off x="7597140" y="1510030"/>
            <a:ext cx="34143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800" b="1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Театрально-музыкальная студия</a:t>
            </a:r>
            <a:endParaRPr lang="ru-RU" altLang="en-US" sz="1800" b="1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45250" y="2022475"/>
            <a:ext cx="2765425" cy="1997075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365" y="2008505"/>
            <a:ext cx="2746375" cy="1995805"/>
          </a:xfrm>
          <a:prstGeom prst="rect">
            <a:avLst/>
          </a:prstGeom>
        </p:spPr>
      </p:pic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250" y="4248785"/>
            <a:ext cx="2740660" cy="205613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016125"/>
            <a:ext cx="2335530" cy="197675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385" y="4217670"/>
            <a:ext cx="2366010" cy="204470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0700" y="4248785"/>
            <a:ext cx="2687955" cy="201612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60065" y="2016125"/>
            <a:ext cx="2670810" cy="200342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7365" y="4248785"/>
            <a:ext cx="2741930" cy="205676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2155" y="576114"/>
            <a:ext cx="11341418" cy="79208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Количественно-качественные показатели проекта «Лиловый дом» </a:t>
            </a:r>
            <a:endParaRPr lang="ru-RU" sz="2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0187" y="1490112"/>
            <a:ext cx="449242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Выполнен ремонт – собственный вклад</a:t>
            </a:r>
            <a:endParaRPr lang="ru-RU" sz="20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077149" y="1459335"/>
            <a:ext cx="232307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Материальная</a:t>
            </a:r>
            <a:r>
              <a:rPr lang="ru-RU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ru-RU" sz="20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база </a:t>
            </a:r>
            <a:endParaRPr lang="ru-RU" sz="20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163" y="1957447"/>
            <a:ext cx="2274947" cy="2274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015" y="1967865"/>
            <a:ext cx="2840990" cy="2185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3850" y="1967865"/>
            <a:ext cx="2804160" cy="216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399" y="4392538"/>
            <a:ext cx="2872548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256" y="4359188"/>
            <a:ext cx="2775785" cy="18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27" y="4415043"/>
            <a:ext cx="2273583" cy="179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66241" y="4415043"/>
            <a:ext cx="2290551" cy="1797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241" y="1939141"/>
            <a:ext cx="2290551" cy="2290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Количественно-качественные показали проекта «Лиловый дом»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804" y="1368201"/>
            <a:ext cx="591700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Информационно-просветительские мероприятия</a:t>
            </a:r>
            <a:endParaRPr lang="ru-RU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733" y="2300641"/>
            <a:ext cx="2569279" cy="1957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95" y="4596379"/>
            <a:ext cx="2517180" cy="188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195" y="2300645"/>
            <a:ext cx="2520280" cy="189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4306" y="2282916"/>
            <a:ext cx="2586086" cy="1939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2866" y="4345177"/>
            <a:ext cx="267893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200" b="1" dirty="0">
                <a:solidFill>
                  <a:srgbClr val="9B1593"/>
                </a:solidFill>
                <a:latin typeface="Arial Narrow" panose="020B0606020202030204" pitchFamily="34" charset="0"/>
              </a:rPr>
              <a:t>Всероссийской </a:t>
            </a:r>
            <a:r>
              <a:rPr lang="ru-RU" sz="12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день правовой </a:t>
            </a:r>
            <a:r>
              <a:rPr lang="ru-RU" sz="1200" b="1" dirty="0">
                <a:solidFill>
                  <a:srgbClr val="9B1593"/>
                </a:solidFill>
                <a:latin typeface="Arial Narrow" panose="020B0606020202030204" pitchFamily="34" charset="0"/>
              </a:rPr>
              <a:t>помощи</a:t>
            </a:r>
            <a:endParaRPr lang="ru-RU" sz="1200" b="1" dirty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0908" y="1827370"/>
            <a:ext cx="18902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Практический тренинг для </a:t>
            </a:r>
            <a:endParaRPr lang="ru-RU" sz="12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2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специалистов и родителей</a:t>
            </a:r>
            <a:endParaRPr lang="ru-RU" sz="12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65364" y="1966046"/>
            <a:ext cx="2964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День информирования о проблеме аутизма</a:t>
            </a:r>
            <a:endParaRPr lang="ru-RU" sz="12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5995" y="2300645"/>
            <a:ext cx="1699074" cy="195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181" y="4571832"/>
            <a:ext cx="2582640" cy="1936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0733" y="4544700"/>
            <a:ext cx="4394059" cy="1939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23201" y="1961524"/>
            <a:ext cx="41617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Семинар для родителей в формате «Родительская гостиная»</a:t>
            </a:r>
            <a:endParaRPr lang="ru-RU" sz="12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155" y="432098"/>
            <a:ext cx="11341418" cy="120015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Количественно-качественные показали проекта «Лиловый дом»</a:t>
            </a:r>
            <a:endParaRPr lang="ru-RU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472777" y="1511791"/>
            <a:ext cx="3982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solidFill>
                  <a:srgbClr val="9B1593"/>
                </a:solidFill>
                <a:latin typeface="Arial Narrow" panose="020B0606020202030204" pitchFamily="34" charset="0"/>
              </a:rPr>
              <a:t>Социо</a:t>
            </a:r>
            <a:r>
              <a:rPr lang="ru-RU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-культурные мероприятия</a:t>
            </a:r>
            <a:endParaRPr lang="ru-RU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61" y="2538343"/>
            <a:ext cx="22860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483" y="2538343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42086" y="2249988"/>
            <a:ext cx="19543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Должны смеяться дети!</a:t>
            </a:r>
            <a:endParaRPr lang="ru-RU" sz="14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25959" y="2235674"/>
            <a:ext cx="11256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 err="1">
                <a:solidFill>
                  <a:srgbClr val="9B1593"/>
                </a:solidFill>
                <a:latin typeface="Arial Narrow" panose="020B0606020202030204" pitchFamily="34" charset="0"/>
              </a:rPr>
              <a:t>Масленница</a:t>
            </a:r>
            <a:r>
              <a:rPr lang="ru-RU" sz="1400" b="1" dirty="0">
                <a:solidFill>
                  <a:srgbClr val="7030A0"/>
                </a:solidFill>
                <a:latin typeface="Arial Narrow" panose="020B0606020202030204" pitchFamily="34" charset="0"/>
              </a:rPr>
              <a:t> </a:t>
            </a:r>
            <a:endParaRPr lang="ru-RU" sz="1400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83393" y="2262161"/>
            <a:ext cx="27366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Мероприятия посвященные 9 мая!</a:t>
            </a:r>
            <a:endParaRPr lang="ru-RU" sz="14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392" y="2538343"/>
            <a:ext cx="236865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181107" y="2262161"/>
            <a:ext cx="30652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>
                <a:solidFill>
                  <a:srgbClr val="9B1593"/>
                </a:solidFill>
                <a:latin typeface="Arial Narrow" panose="020B0606020202030204" pitchFamily="34" charset="0"/>
              </a:rPr>
              <a:t>Международный женский день 8 марта</a:t>
            </a:r>
            <a:endParaRPr lang="ru-RU" sz="1400" b="1" dirty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483" y="4513812"/>
            <a:ext cx="2286000" cy="169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091" y="2538343"/>
            <a:ext cx="2342754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091" y="4513812"/>
            <a:ext cx="2342754" cy="169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98" y="4513812"/>
            <a:ext cx="2331730" cy="169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392" y="4513812"/>
            <a:ext cx="2395936" cy="1698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79" y="576114"/>
            <a:ext cx="11341418" cy="9124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Благотворительные ярмарки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11" y="4199820"/>
            <a:ext cx="3131517" cy="234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126" y="1584226"/>
            <a:ext cx="3131517" cy="2348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535" y="4209415"/>
            <a:ext cx="3168650" cy="2335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707" y="1570454"/>
            <a:ext cx="5380575" cy="2362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630" y="4206875"/>
            <a:ext cx="3121660" cy="2341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6371" y="4248522"/>
            <a:ext cx="8280920" cy="1660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Контакты:</a:t>
            </a:r>
            <a:endParaRPr lang="ru-RU" sz="36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Местное отделение </a:t>
            </a:r>
            <a:r>
              <a:rPr lang="ru-RU" b="1" dirty="0" err="1" smtClean="0">
                <a:solidFill>
                  <a:srgbClr val="7030A0"/>
                </a:solidFill>
                <a:latin typeface="Arial Narrow" panose="020B0606020202030204" pitchFamily="34" charset="0"/>
              </a:rPr>
              <a:t>г.Краснокаменск</a:t>
            </a:r>
            <a:r>
              <a:rPr lang="ru-RU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 и </a:t>
            </a:r>
            <a:r>
              <a:rPr lang="ru-RU" b="1" dirty="0" err="1" smtClean="0">
                <a:solidFill>
                  <a:srgbClr val="7030A0"/>
                </a:solidFill>
                <a:latin typeface="Arial Narrow" panose="020B0606020202030204" pitchFamily="34" charset="0"/>
              </a:rPr>
              <a:t>Краснокаменского</a:t>
            </a:r>
            <a:r>
              <a:rPr lang="ru-RU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 района</a:t>
            </a:r>
            <a:endParaRPr lang="ru-RU" b="1" dirty="0" smtClean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Почта: </a:t>
            </a:r>
            <a:r>
              <a:rPr lang="en-US" b="1" dirty="0" err="1" smtClean="0">
                <a:solidFill>
                  <a:srgbClr val="7030A0"/>
                </a:solidFill>
                <a:latin typeface="Arial Narrow" panose="020B0606020202030204" pitchFamily="34" charset="0"/>
              </a:rPr>
              <a:t>zab</a:t>
            </a:r>
            <a:r>
              <a:rPr lang="ru-RU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.</a:t>
            </a:r>
            <a:r>
              <a:rPr lang="en-US" b="1" dirty="0" err="1" smtClean="0">
                <a:solidFill>
                  <a:srgbClr val="7030A0"/>
                </a:solidFill>
                <a:latin typeface="Arial Narrow" panose="020B0606020202030204" pitchFamily="34" charset="0"/>
              </a:rPr>
              <a:t>kray</a:t>
            </a:r>
            <a:r>
              <a:rPr lang="ru-RU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.</a:t>
            </a:r>
            <a:r>
              <a:rPr lang="en-US" b="1" dirty="0" err="1" smtClean="0">
                <a:solidFill>
                  <a:srgbClr val="7030A0"/>
                </a:solidFill>
                <a:latin typeface="Arial Narrow" panose="020B0606020202030204" pitchFamily="34" charset="0"/>
              </a:rPr>
              <a:t>krasnokamensk@vordi</a:t>
            </a:r>
            <a:r>
              <a:rPr lang="ru-RU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.</a:t>
            </a:r>
            <a:r>
              <a:rPr lang="en-US" b="1" dirty="0" err="1" smtClean="0">
                <a:solidFill>
                  <a:srgbClr val="7030A0"/>
                </a:solidFill>
                <a:latin typeface="Arial Narrow" panose="020B0606020202030204" pitchFamily="34" charset="0"/>
              </a:rPr>
              <a:t>ru</a:t>
            </a:r>
            <a:endParaRPr lang="ru-RU" b="1" dirty="0" smtClean="0">
              <a:solidFill>
                <a:srgbClr val="7030A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Сайт: </a:t>
            </a:r>
            <a:r>
              <a:rPr lang="en-US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zabkray.vordi.org</a:t>
            </a:r>
            <a:endParaRPr lang="ru-RU" b="1" dirty="0">
              <a:solidFill>
                <a:srgbClr val="7030A0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155" y="1040765"/>
            <a:ext cx="5187950" cy="51200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2155" y="504106"/>
            <a:ext cx="11341100" cy="9128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Создан и функционирует с целью 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9270" y="2493645"/>
            <a:ext cx="769493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Улучшение качества жизни семей, воспитывающих детей-инвалидов и недееспособных инвалидов с ментальными и иными нарушениями, нуждающихся в </a:t>
            </a:r>
            <a:r>
              <a:rPr lang="ru-RU" sz="2400" dirty="0" err="1" smtClean="0">
                <a:solidFill>
                  <a:srgbClr val="9B1593"/>
                </a:solidFill>
                <a:latin typeface="Arial Narrow" panose="020B0606020202030204" pitchFamily="34" charset="0"/>
              </a:rPr>
              <a:t>ассистентско-тьюторском</a:t>
            </a:r>
            <a:r>
              <a:rPr lang="ru-RU" sz="24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 сопровождении,</a:t>
            </a:r>
            <a:r>
              <a:rPr lang="en-US" altLang="ru-RU" sz="24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посредством  формирования и развития в муниципалитете системы комплексной поддержки и сопровождения семей. </a:t>
            </a:r>
            <a:endParaRPr lang="ru-RU" sz="24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985" y="2016125"/>
            <a:ext cx="3644265" cy="35579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29920" y="504190"/>
            <a:ext cx="11762105" cy="98425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Центр «Лиловый дом» в г. </a:t>
            </a:r>
            <a:r>
              <a:rPr lang="ru-RU" sz="28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Краснокаменск</a:t>
            </a:r>
            <a:r>
              <a:rPr lang="ru-RU" sz="28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создан в 2023 году при поддержке</a:t>
            </a:r>
            <a:endParaRPr lang="ru-RU" sz="28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75" y="2880360"/>
            <a:ext cx="816610" cy="853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375" y="1656080"/>
            <a:ext cx="2470785" cy="8064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620" y="4035425"/>
            <a:ext cx="943610" cy="89344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945" y="5256530"/>
            <a:ext cx="798195" cy="850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75" y="5400675"/>
            <a:ext cx="1299210" cy="60134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4429125" y="1800225"/>
            <a:ext cx="7122160" cy="8839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just"/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В рамках стратегической программы Уполномоченного по правам ребенка при Президенте РФ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3" name="Текстовое поле 12"/>
          <p:cNvSpPr txBox="1"/>
          <p:nvPr/>
        </p:nvSpPr>
        <p:spPr>
          <a:xfrm>
            <a:off x="4204335" y="2871470"/>
            <a:ext cx="811212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Имущественная поддержка Администрации Краснокаменского муниципального округа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algn="just"/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( передано в безвозмездное пользование помещение 783 кв.м, с прилегающей территорией 9386 кв.м)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4" name="Текстовое поле 13"/>
          <p:cNvSpPr txBox="1"/>
          <p:nvPr/>
        </p:nvSpPr>
        <p:spPr>
          <a:xfrm>
            <a:off x="4429125" y="4248785"/>
            <a:ext cx="2431415" cy="5010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Финансовая поддержка</a:t>
            </a:r>
            <a:r>
              <a:rPr lang="ru-RU" altLang="en-US" sz="1800">
                <a:latin typeface="Arial Narrow" panose="020B0606020202030204" pitchFamily="34" charset="0"/>
                <a:cs typeface="Arial Narrow" panose="020B0606020202030204" pitchFamily="34" charset="0"/>
              </a:rPr>
              <a:t> </a:t>
            </a:r>
            <a:endParaRPr lang="ru-RU" altLang="en-US" sz="1800"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6" name="Текстовое поле 15"/>
          <p:cNvSpPr txBox="1"/>
          <p:nvPr/>
        </p:nvSpPr>
        <p:spPr>
          <a:xfrm rot="10800000" flipV="1">
            <a:off x="4356735" y="5472430"/>
            <a:ext cx="4277360" cy="4857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Организационная, материальная поддержка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720090"/>
            <a:ext cx="12186920" cy="586740"/>
          </a:xfrm>
        </p:spPr>
        <p:txBody>
          <a:bodyPr>
            <a:normAutofit/>
          </a:bodyPr>
          <a:p>
            <a:r>
              <a:rPr lang="ru-RU" sz="2800" b="1" dirty="0" smtClean="0">
                <a:solidFill>
                  <a:schemeClr val="bg1"/>
                </a:solidFill>
                <a:latin typeface="Arial Narrow" panose="020B0606020202030204" pitchFamily="34" charset="0"/>
                <a:sym typeface="+mn-ea"/>
              </a:rPr>
              <a:t>Центр «Лиловый дом» в г. </a:t>
            </a:r>
            <a:r>
              <a:rPr lang="ru-RU" sz="2800" b="1" dirty="0" err="1" smtClean="0">
                <a:solidFill>
                  <a:schemeClr val="bg1"/>
                </a:solidFill>
                <a:latin typeface="Arial Narrow" panose="020B0606020202030204" pitchFamily="34" charset="0"/>
                <a:sym typeface="+mn-ea"/>
              </a:rPr>
              <a:t>Краснокаменске </a:t>
            </a:r>
            <a:r>
              <a:rPr lang="ru-RU" sz="2800" b="1" dirty="0" smtClean="0">
                <a:solidFill>
                  <a:schemeClr val="bg1"/>
                </a:solidFill>
                <a:latin typeface="Arial Narrow" panose="020B0606020202030204" pitchFamily="34" charset="0"/>
                <a:sym typeface="+mn-ea"/>
              </a:rPr>
              <a:t>в</a:t>
            </a:r>
            <a:r>
              <a:rPr lang="ru-RU" sz="3110" b="1" dirty="0" smtClean="0">
                <a:solidFill>
                  <a:schemeClr val="bg1"/>
                </a:solidFill>
                <a:latin typeface="Arial Narrow" panose="020B0606020202030204" pitchFamily="34" charset="0"/>
                <a:sym typeface="+mn-ea"/>
              </a:rPr>
              <a:t> 2024-2025 году поддержан</a:t>
            </a:r>
            <a:endParaRPr lang="ru-RU" altLang="en-US" sz="3110"/>
          </a:p>
        </p:txBody>
      </p:sp>
      <p:pic>
        <p:nvPicPr>
          <p:cNvPr id="4" name="Изображение 3" descr="губернатор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2185" y="2088515"/>
            <a:ext cx="845820" cy="1010285"/>
          </a:xfrm>
          <a:prstGeom prst="rect">
            <a:avLst/>
          </a:prstGeom>
        </p:spPr>
      </p:pic>
      <p:pic>
        <p:nvPicPr>
          <p:cNvPr id="5" name="Изображение 4" descr="фгп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5675" y="2289810"/>
            <a:ext cx="1170305" cy="883920"/>
          </a:xfrm>
          <a:prstGeom prst="rect">
            <a:avLst/>
          </a:prstGeom>
        </p:spPr>
      </p:pic>
      <p:pic>
        <p:nvPicPr>
          <p:cNvPr id="6" name="Изображение 5" descr="ФР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2980" y="2160270"/>
            <a:ext cx="1077595" cy="853440"/>
          </a:xfrm>
          <a:prstGeom prst="rect">
            <a:avLst/>
          </a:prstGeom>
        </p:spPr>
      </p:pic>
      <p:pic>
        <p:nvPicPr>
          <p:cNvPr id="7" name="Изображение 6" descr="Хайленд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040" y="4248785"/>
            <a:ext cx="3496945" cy="1067435"/>
          </a:xfrm>
          <a:prstGeom prst="rect">
            <a:avLst/>
          </a:prstGeom>
        </p:spPr>
      </p:pic>
      <p:sp>
        <p:nvSpPr>
          <p:cNvPr id="10" name="Текстовое поле 9"/>
          <p:cNvSpPr txBox="1"/>
          <p:nvPr/>
        </p:nvSpPr>
        <p:spPr>
          <a:xfrm>
            <a:off x="5436235" y="2088515"/>
            <a:ext cx="628332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 Грантом Губернатора Забайкальского края, Фондом развития Забайкальского края и при софинансировании Фонда президентских грантов (содержание помещения,частичная оплата труда специалистов, повышение квалификации)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5436235" y="4392295"/>
            <a:ext cx="599122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Финансовая поддержка на 2025 год (договор пожертвания содержание помещений и оплата труда специалистов)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1548130" y="648335"/>
            <a:ext cx="96767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sz="3200" b="1" dirty="0">
                <a:solidFill>
                  <a:schemeClr val="bg1"/>
                </a:solidFill>
                <a:latin typeface="Arial Narrow" panose="020B0606020202030204" pitchFamily="34" charset="0"/>
                <a:sym typeface="+mn-ea"/>
              </a:rPr>
              <a:t>Достигнутые количественно-качественные показатели</a:t>
            </a:r>
            <a:endParaRPr lang="ru-RU" altLang="en-US" sz="3200" b="1" dirty="0">
              <a:solidFill>
                <a:schemeClr val="bg1"/>
              </a:solidFill>
              <a:latin typeface="Arial Narrow" panose="020B0606020202030204" pitchFamily="34" charset="0"/>
              <a:sym typeface="+mn-ea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789940" y="1584325"/>
            <a:ext cx="11188065" cy="50774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85750" indent="-285750" algn="just">
              <a:buFont typeface="Wingdings" panose="05000000000000000000" charset="0"/>
              <a:buChar char="ü"/>
            </a:pP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Созданы и усовершенствуются  условия для регулярной социальной занятости ребят с инвалидностью по  8 направлениям/студиям;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  <a:sym typeface="+mn-ea"/>
            </a:endParaRPr>
          </a:p>
          <a:p>
            <a:pPr marL="285750" indent="-285750" algn="just">
              <a:buFont typeface="Wingdings" panose="05000000000000000000" charset="0"/>
              <a:buChar char="ü"/>
            </a:pP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6 специалистов повысили квалификацию и потоянно совершенствуют свои компетенции ;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charset="0"/>
              <a:buChar char="ü"/>
            </a:pP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Функционирует консультационный пункт Региональной службы «Семейная приемная ВОРДИ», оказывает: 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indent="0" algn="just">
              <a:buFont typeface="Wingdings" panose="05000000000000000000" charset="0"/>
              <a:buNone/>
            </a:pP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        -родителям консультционно-правовую помощь, психологическую помощь, содействие в решении проблемных вопросов посредством взаимидейстия с исполнительными органами; 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indent="0" algn="just">
              <a:buFont typeface="Wingdings" panose="05000000000000000000" charset="0"/>
              <a:buNone/>
            </a:pPr>
            <a:r>
              <a:rPr lang="en-US" altLang="ru-RU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        - </a:t>
            </a: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детям - обеспечивается ассистенское сопровождение на период пребывания в Центре;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charset="0"/>
              <a:buChar char="ü"/>
            </a:pPr>
            <a:r>
              <a:rPr lang="ru-RU" sz="1800" dirty="0">
                <a:solidFill>
                  <a:srgbClr val="9B1593"/>
                </a:solidFill>
                <a:latin typeface="Arial Narrow" panose="020B0606020202030204" pitchFamily="34" charset="0"/>
                <a:sym typeface="+mn-ea"/>
              </a:rPr>
              <a:t>Более 40 чел из числа детей и молодых людей с ментальной инвалидностью получили возможность бесплатных занятий в условиях Центра «Лиловый дом» г. Краснокаменск, с регулярностью не менее 12 часов в неделю для каждого ( не менее 3 раза неделю по 4 часа, с динамической сменой занятости в каждой из 8 студий Центра);</a:t>
            </a:r>
            <a:endParaRPr lang="ru-RU" sz="1800" dirty="0">
              <a:solidFill>
                <a:srgbClr val="9B1593"/>
              </a:solidFill>
              <a:latin typeface="Arial Narrow" panose="020B0606020202030204" pitchFamily="34" charset="0"/>
              <a:sym typeface="+mn-ea"/>
            </a:endParaRPr>
          </a:p>
          <a:p>
            <a:pPr marL="285750" indent="-285750" algn="just">
              <a:buFont typeface="Wingdings" panose="05000000000000000000" charset="0"/>
              <a:buChar char="ü"/>
            </a:pP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Более 60 человек из числа детей-инвалидов и 80 человек из числа родителей получили помощь высоко-квалифицированных специалистов, без необходимости выезда в краевой центр( г.Чита,500 км от г. Краснокаменск):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charset="0"/>
              <a:buChar char="ü"/>
            </a:pP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Более 30 чел из числа родителей регулярно получают от 8 до 12 часов свободного времени( «</a:t>
            </a:r>
            <a:r>
              <a:rPr lang="en-US" altLang="ru-RU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C</a:t>
            </a: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оциальная передышка»), благодаря чему 6 человек смогли  трудоустроиться на условиях не полного рабочего дня;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pPr marL="285750" indent="-285750" algn="just">
              <a:buFont typeface="Wingdings" panose="05000000000000000000" charset="0"/>
              <a:buChar char="ü"/>
            </a:pP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Регулярно проводятся информационно-просветительские, познавательно-развлекательные мероприятия и мероприятия презентационного характера( </a:t>
            </a:r>
            <a:r>
              <a:rPr lang="ru-RU" altLang="en-US" sz="18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  <a:sym typeface="+mn-ea"/>
              </a:rPr>
              <a:t>не реже 1 раза в квартал каждое, вт.ч с участием исполнительных органов и общественности/горожан)</a:t>
            </a:r>
            <a:endParaRPr lang="ru-RU" altLang="en-US" sz="18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  <a:sym typeface="+mn-ea"/>
            </a:endParaRPr>
          </a:p>
          <a:p>
            <a:pPr marL="285750" indent="-285750" algn="just">
              <a:buFont typeface="Wingdings" panose="05000000000000000000" charset="0"/>
              <a:buChar char="ü"/>
            </a:pPr>
            <a:endParaRPr lang="ru-RU" altLang="en-US" sz="1800" dirty="0">
              <a:solidFill>
                <a:srgbClr val="9B1593"/>
              </a:solidFill>
              <a:latin typeface="Arial Narrow" panose="020B0606020202030204" pitchFamily="34" charset="0"/>
              <a:sym typeface="+mn-e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920" y="606425"/>
            <a:ext cx="11341735" cy="75311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Команда центра «Лиловый дом» г. </a:t>
            </a:r>
            <a:r>
              <a:rPr lang="ru-RU" sz="3200" b="1" dirty="0" err="1" smtClean="0">
                <a:solidFill>
                  <a:schemeClr val="bg1"/>
                </a:solidFill>
                <a:latin typeface="Arial Narrow" panose="020B0606020202030204" pitchFamily="34" charset="0"/>
              </a:rPr>
              <a:t>Краснокаменск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1777" y="1953497"/>
            <a:ext cx="2016224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Чепуренко Светлана Александровна,</a:t>
            </a:r>
            <a:endParaRPr lang="ru-RU" sz="14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Председатель МО ВОРДИ, Руководитель РССС СП ,руководитель Центра, инструктор по труду («Кулинарная школа», курс хлебопечения)</a:t>
            </a:r>
            <a:endParaRPr lang="ru-RU" sz="12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84535" y="1944370"/>
            <a:ext cx="154686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solidFill>
                  <a:srgbClr val="9B1593"/>
                </a:solidFill>
                <a:latin typeface="Arial Narrow" panose="020B0606020202030204" pitchFamily="34" charset="0"/>
              </a:rPr>
              <a:t>Тюкавкина</a:t>
            </a:r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 Наталья </a:t>
            </a:r>
            <a:endParaRPr lang="ru-RU" sz="14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Александровна</a:t>
            </a:r>
            <a:r>
              <a:rPr lang="ru-RU" sz="14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, </a:t>
            </a:r>
            <a:endParaRPr lang="ru-RU" sz="14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инструктор АФК, </a:t>
            </a:r>
            <a:r>
              <a:rPr lang="ru-RU" sz="1200" dirty="0" err="1" smtClean="0">
                <a:solidFill>
                  <a:srgbClr val="9B1593"/>
                </a:solidFill>
                <a:latin typeface="Arial Narrow" panose="020B0606020202030204" pitchFamily="34" charset="0"/>
              </a:rPr>
              <a:t>эрготерапевт</a:t>
            </a:r>
            <a:endParaRPr lang="ru-RU" sz="1200" dirty="0" err="1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974965" y="1953260"/>
            <a:ext cx="1379220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Иванова Анна</a:t>
            </a:r>
            <a:r>
              <a:rPr lang="ru-RU" sz="1400" b="1" dirty="0" smtClean="0">
                <a:solidFill>
                  <a:schemeClr val="accent4">
                    <a:lumMod val="50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Владимировна</a:t>
            </a:r>
            <a:endParaRPr lang="ru-RU" sz="12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200" dirty="0" err="1" smtClean="0">
                <a:solidFill>
                  <a:srgbClr val="9B1593"/>
                </a:solidFill>
                <a:latin typeface="Arial Narrow" panose="020B0606020202030204" pitchFamily="34" charset="0"/>
                <a:sym typeface="+mn-ea"/>
              </a:rPr>
              <a:t>Педагог</a:t>
            </a:r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  <a:sym typeface="+mn-ea"/>
              </a:rPr>
              <a:t>-дефектолог</a:t>
            </a:r>
            <a:endParaRPr lang="ru-RU" sz="1200" dirty="0" smtClean="0">
              <a:solidFill>
                <a:srgbClr val="9B1593"/>
              </a:solidFill>
              <a:latin typeface="Arial Narrow" panose="020B0606020202030204" pitchFamily="34" charset="0"/>
              <a:sym typeface="+mn-ea"/>
            </a:endParaRPr>
          </a:p>
          <a:p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  <a:sym typeface="+mn-ea"/>
              </a:rPr>
              <a:t>(ресурсно-коммуникативная студия)</a:t>
            </a:r>
            <a:endParaRPr lang="ru-RU" sz="12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04105" y="1975485"/>
            <a:ext cx="158305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Яковлева Ольга Викторовна</a:t>
            </a:r>
            <a:endParaRPr lang="ru-RU" sz="14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Педагог ,специалист  ПАП </a:t>
            </a:r>
            <a:endParaRPr lang="ru-RU" sz="12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( творческая студия</a:t>
            </a:r>
            <a:endParaRPr lang="ru-RU" sz="12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 «Лиловый кот»)</a:t>
            </a:r>
            <a:endParaRPr lang="ru-RU" sz="12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endParaRPr lang="ru-RU" sz="12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04210" y="4320540"/>
            <a:ext cx="155575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solidFill>
                  <a:srgbClr val="9B1593"/>
                </a:solidFill>
                <a:latin typeface="Arial Narrow" panose="020B0606020202030204" pitchFamily="34" charset="0"/>
              </a:rPr>
              <a:t>Теплинская</a:t>
            </a:r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 Анастасия Владимировна </a:t>
            </a:r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( студия «Лиловые ладошки»)</a:t>
            </a:r>
            <a:endParaRPr lang="ru-RU" sz="14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200" dirty="0" err="1" smtClean="0">
                <a:solidFill>
                  <a:srgbClr val="9B1593"/>
                </a:solidFill>
                <a:latin typeface="Arial Narrow" panose="020B0606020202030204" pitchFamily="34" charset="0"/>
              </a:rPr>
              <a:t>Педагог-дефектолог , специалист ПАП</a:t>
            </a:r>
            <a:endParaRPr lang="ru-RU" sz="1200" dirty="0" err="1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241031" y="4176424"/>
            <a:ext cx="1692276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Фролова Виктория Александровна</a:t>
            </a:r>
            <a:endParaRPr lang="ru-RU" sz="1400" b="1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</a:rPr>
              <a:t>Педагог-дефектолог</a:t>
            </a:r>
            <a:b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</a:rPr>
            </a:br>
            <a:r>
              <a:rPr lang="ru-RU" sz="1200" dirty="0" smtClean="0">
                <a:solidFill>
                  <a:srgbClr val="9B1593"/>
                </a:solidFill>
                <a:latin typeface="Arial Narrow" panose="020B0606020202030204" pitchFamily="34" charset="0"/>
                <a:sym typeface="+mn-ea"/>
              </a:rPr>
              <a:t>(театрально-танцевальная студия) </a:t>
            </a:r>
            <a:endParaRPr lang="ru-RU" sz="1200" dirty="0" smtClean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Текстовое поле 2"/>
          <p:cNvSpPr txBox="1"/>
          <p:nvPr/>
        </p:nvSpPr>
        <p:spPr>
          <a:xfrm>
            <a:off x="641985" y="6464935"/>
            <a:ext cx="420052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ru-RU" altLang="en-US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6660515" y="4248150"/>
            <a:ext cx="171132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400" b="1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Чепуренко Игорь Николаевич</a:t>
            </a:r>
            <a:endParaRPr lang="ru-RU" altLang="en-US" sz="1400" b="1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  <a:p>
            <a:r>
              <a:rPr lang="ru-RU" altLang="en-US" sz="12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(Столярная мастерская, мультимедийная студия)</a:t>
            </a:r>
            <a:br>
              <a:rPr lang="ru-RU" altLang="en-US" sz="12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</a:br>
            <a:r>
              <a:rPr lang="ru-RU" altLang="en-US" sz="1200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Наставник, инструктор по труду</a:t>
            </a:r>
            <a:endParaRPr lang="ru-RU" altLang="en-US" sz="1200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4" name="Изображение 3" descr="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73345" y="3960495"/>
            <a:ext cx="1487170" cy="1487170"/>
          </a:xfrm>
          <a:prstGeom prst="rect">
            <a:avLst/>
          </a:prstGeom>
        </p:spPr>
      </p:pic>
      <p:pic>
        <p:nvPicPr>
          <p:cNvPr id="6" name="Изображение 5" descr="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180" y="1797685"/>
            <a:ext cx="1470025" cy="1470025"/>
          </a:xfrm>
          <a:prstGeom prst="rect">
            <a:avLst/>
          </a:prstGeom>
        </p:spPr>
      </p:pic>
      <p:pic>
        <p:nvPicPr>
          <p:cNvPr id="7" name="Изображение 6" descr="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7365" y="1725295"/>
            <a:ext cx="1488440" cy="1488440"/>
          </a:xfrm>
          <a:prstGeom prst="rect">
            <a:avLst/>
          </a:prstGeom>
        </p:spPr>
      </p:pic>
      <p:pic>
        <p:nvPicPr>
          <p:cNvPr id="14" name="Изображение 13" descr="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500" y="1871980"/>
            <a:ext cx="1395730" cy="1395730"/>
          </a:xfrm>
          <a:prstGeom prst="rect">
            <a:avLst/>
          </a:prstGeom>
        </p:spPr>
      </p:pic>
      <p:pic>
        <p:nvPicPr>
          <p:cNvPr id="15" name="Изображение 14" descr="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095" y="1871980"/>
            <a:ext cx="1389380" cy="1389380"/>
          </a:xfrm>
          <a:prstGeom prst="rect">
            <a:avLst/>
          </a:prstGeom>
        </p:spPr>
      </p:pic>
      <p:pic>
        <p:nvPicPr>
          <p:cNvPr id="16" name="Изображение 15" descr="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6330" y="3960495"/>
            <a:ext cx="1497330" cy="1497330"/>
          </a:xfrm>
          <a:prstGeom prst="rect">
            <a:avLst/>
          </a:prstGeom>
        </p:spPr>
      </p:pic>
      <p:pic>
        <p:nvPicPr>
          <p:cNvPr id="17" name="Изображение 16" descr="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9885" y="4032250"/>
            <a:ext cx="1477645" cy="147764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920" y="469900"/>
            <a:ext cx="11341735" cy="1018540"/>
          </a:xfrm>
        </p:spPr>
        <p:txBody>
          <a:bodyPr/>
          <a:p>
            <a:r>
              <a:rPr lang="ru-RU" altLang="ru-RU" sz="3200" b="1">
                <a:solidFill>
                  <a:schemeClr val="bg1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Ассистентско-тьюторская служба сопровождения </a:t>
            </a:r>
            <a:endParaRPr lang="ru-RU" altLang="ru-RU" sz="3200" b="1">
              <a:solidFill>
                <a:schemeClr val="bg1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4" name="Текстовое поле 3"/>
          <p:cNvSpPr txBox="1"/>
          <p:nvPr>
            <p:custDataLst>
              <p:tags r:id="rId1"/>
            </p:custDataLst>
          </p:nvPr>
        </p:nvSpPr>
        <p:spPr>
          <a:xfrm>
            <a:off x="2412365" y="2353945"/>
            <a:ext cx="16059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600" b="1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Савенкова Виктория Александровна</a:t>
            </a:r>
            <a:endParaRPr lang="ru-RU" altLang="en-US" sz="1600" b="1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5" name="Текстовое поле 4"/>
          <p:cNvSpPr txBox="1"/>
          <p:nvPr>
            <p:custDataLst>
              <p:tags r:id="rId2"/>
            </p:custDataLst>
          </p:nvPr>
        </p:nvSpPr>
        <p:spPr>
          <a:xfrm>
            <a:off x="6372860" y="2376170"/>
            <a:ext cx="15805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600" b="1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Ращупкина Наталья Юрьевна</a:t>
            </a:r>
            <a:endParaRPr lang="ru-RU" altLang="en-US" sz="1600" b="1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6" name="Текстовое поле 5"/>
          <p:cNvSpPr txBox="1"/>
          <p:nvPr>
            <p:custDataLst>
              <p:tags r:id="rId3"/>
            </p:custDataLst>
          </p:nvPr>
        </p:nvSpPr>
        <p:spPr>
          <a:xfrm>
            <a:off x="8558530" y="4464685"/>
            <a:ext cx="15513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600" b="1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Каменева Татьяна Александровна</a:t>
            </a:r>
            <a:endParaRPr lang="ru-RU" altLang="en-US" sz="1600" b="1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" name="Текстовое поле 6"/>
          <p:cNvSpPr txBox="1"/>
          <p:nvPr>
            <p:custDataLst>
              <p:tags r:id="rId4"/>
            </p:custDataLst>
          </p:nvPr>
        </p:nvSpPr>
        <p:spPr>
          <a:xfrm>
            <a:off x="4284345" y="4536440"/>
            <a:ext cx="13004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600" b="1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Соловей Оксана Алексеевна</a:t>
            </a:r>
            <a:endParaRPr lang="ru-RU" altLang="en-US" sz="1600" b="1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8" name="Текстовое поле 7"/>
          <p:cNvSpPr txBox="1"/>
          <p:nvPr>
            <p:custDataLst>
              <p:tags r:id="rId5"/>
            </p:custDataLst>
          </p:nvPr>
        </p:nvSpPr>
        <p:spPr>
          <a:xfrm>
            <a:off x="10260965" y="2376805"/>
            <a:ext cx="18688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1600" b="1">
                <a:solidFill>
                  <a:srgbClr val="9B1593"/>
                </a:solidFill>
                <a:latin typeface="Arial Narrow" panose="020B0606020202030204" pitchFamily="34" charset="0"/>
                <a:cs typeface="Arial Narrow" panose="020B0606020202030204" pitchFamily="34" charset="0"/>
              </a:rPr>
              <a:t>Мухомедзярова Любовь Артемьевна</a:t>
            </a:r>
            <a:endParaRPr lang="ru-RU" altLang="en-US" sz="1600" b="1">
              <a:solidFill>
                <a:srgbClr val="9B1593"/>
              </a:solidFill>
              <a:latin typeface="Arial Narrow" panose="020B0606020202030204" pitchFamily="34" charset="0"/>
              <a:cs typeface="Arial Narrow" panose="020B0606020202030204" pitchFamily="34" charset="0"/>
            </a:endParaRPr>
          </a:p>
        </p:txBody>
      </p:sp>
      <p:pic>
        <p:nvPicPr>
          <p:cNvPr id="3" name="Изображение 2" descr="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45490" y="1904365"/>
            <a:ext cx="1645285" cy="1645285"/>
          </a:xfrm>
          <a:prstGeom prst="rect">
            <a:avLst/>
          </a:prstGeom>
        </p:spPr>
      </p:pic>
      <p:pic>
        <p:nvPicPr>
          <p:cNvPr id="9" name="Изображение 8" descr="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644390" y="1871980"/>
            <a:ext cx="1612900" cy="1612900"/>
          </a:xfrm>
          <a:prstGeom prst="rect">
            <a:avLst/>
          </a:prstGeom>
        </p:spPr>
      </p:pic>
      <p:pic>
        <p:nvPicPr>
          <p:cNvPr id="10" name="Изображение 9" descr="1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460740" y="1878965"/>
            <a:ext cx="1649095" cy="1649095"/>
          </a:xfrm>
          <a:prstGeom prst="rect">
            <a:avLst/>
          </a:prstGeom>
        </p:spPr>
      </p:pic>
      <p:pic>
        <p:nvPicPr>
          <p:cNvPr id="11" name="Изображение 10" descr="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804660" y="4093845"/>
            <a:ext cx="1572895" cy="1572895"/>
          </a:xfrm>
          <a:prstGeom prst="rect">
            <a:avLst/>
          </a:prstGeom>
        </p:spPr>
      </p:pic>
      <p:pic>
        <p:nvPicPr>
          <p:cNvPr id="12" name="Изображение 11" descr="1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2556510" y="4176395"/>
            <a:ext cx="1577975" cy="15779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7995" y="503873"/>
            <a:ext cx="11341100" cy="91281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Проект «Лиловый дом - русский, народный!» </a:t>
            </a:r>
            <a:endParaRPr lang="ru-RU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0307" y="1944142"/>
            <a:ext cx="11208110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Проект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«Лиловый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дом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-</a:t>
            </a:r>
            <a:r>
              <a:rPr lang="ru-RU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русский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,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народный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!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»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направлен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на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поддержку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и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социальную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интеграцию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детей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и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молодых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людей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с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инвалидностью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,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проживающих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в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г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.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Краснокаменск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Забайкальского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края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,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посредством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приобщения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их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к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богатому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культурному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наследию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России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,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к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русским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традициям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через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организованную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регулярную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занятость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различными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видами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русского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народного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творчества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в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условиях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Центра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«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Лиловый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дом»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в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г</a:t>
            </a:r>
            <a:r>
              <a:rPr lang="en-US" altLang="ru-RU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. </a:t>
            </a:r>
            <a:r>
              <a:rPr lang="en-US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Краснокаменск</a:t>
            </a:r>
            <a:r>
              <a:rPr lang="ru-RU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.</a:t>
            </a:r>
            <a:endParaRPr lang="ru-RU" altLang="en-US" sz="1800" dirty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pPr algn="just"/>
            <a:endParaRPr lang="ru-RU" altLang="en-US" sz="1800" dirty="0">
              <a:solidFill>
                <a:srgbClr val="9B1593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Название проекта выбрано не случайно, «Русский, Народный!» с одной стороны олицетворяет духовно-нравственные принципы русского народа: милосердие, гуманность, силу духа, взаимовыручка и поддержка ближнего в трудную минуту; с другой стороны свидетельство и дань памяти, о том,что не будь родительское желание/инициатива поддержена тысячами граждан РФ в октябре 2022 года - не появились бы такими как есть в настоящее время в Забайкалье два «Лиловых дома».</a:t>
            </a:r>
            <a:br>
              <a:rPr lang="ru-RU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</a:br>
            <a:r>
              <a:rPr lang="ru-RU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«Лиловый дом»- это по истине народный проект, созданный и развивающийся в духе, присущему только русскому народу.</a:t>
            </a:r>
            <a:br>
              <a:rPr lang="ru-RU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</a:br>
            <a:br>
              <a:rPr lang="ru-RU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</a:br>
            <a:r>
              <a:rPr lang="ru-RU" altLang="en-US" sz="1800" dirty="0">
                <a:solidFill>
                  <a:srgbClr val="9B1593"/>
                </a:solidFill>
                <a:latin typeface="Arial Narrow" panose="020B0606020202030204" pitchFamily="34" charset="0"/>
              </a:rPr>
              <a:t>Команда проекта с одной стороны планирует сохранить и усовершенствовать все достигнутые раннее показатели, с другой стороны в течении 1 года организовать работу Центра в новом формате «Я русский!»: все занятия и мероприятия будут проводится в опорой на разные жанры русского народного творчества</a:t>
            </a:r>
            <a:endParaRPr lang="ru-RU" altLang="en-US" sz="1800" dirty="0">
              <a:solidFill>
                <a:srgbClr val="9B1593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ags/tag10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ags/tag11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12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13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14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15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16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17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18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19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2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ags/tag20.xml><?xml version="1.0" encoding="utf-8"?>
<p:tagLst xmlns:p="http://schemas.openxmlformats.org/presentationml/2006/main">
  <p:tag name="KSO_WM_DIAGRAM_VIRTUALLY_FRAME" val="{&quot;height&quot;:359.3112598425197,&quot;left&quot;:37.35,&quot;top&quot;:130.39220472440945,&quot;width&quot;:912.7}"/>
</p:tagLst>
</file>

<file path=ppt/tags/tag3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ags/tag4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ags/tag5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ags/tag6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ags/tag7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ags/tag8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ags/tag9.xml><?xml version="1.0" encoding="utf-8"?>
<p:tagLst xmlns:p="http://schemas.openxmlformats.org/presentationml/2006/main">
  <p:tag name="KSO_WM_DIAGRAM_VIRTUALLY_FRAME" val="{&quot;height&quot;:305.7,&quot;left&quot;:37.85,&quot;top&quot;:147.4,&quot;width&quot;:917.25}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6631</Words>
  <Application>WPS Presentation</Application>
  <PresentationFormat>Произвольный</PresentationFormat>
  <Paragraphs>157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8" baseType="lpstr">
      <vt:lpstr>Arial</vt:lpstr>
      <vt:lpstr>SimSun</vt:lpstr>
      <vt:lpstr>Wingdings</vt:lpstr>
      <vt:lpstr>Arial Narrow</vt:lpstr>
      <vt:lpstr>Wingdings</vt:lpstr>
      <vt:lpstr>Microsoft YaHei</vt:lpstr>
      <vt:lpstr>Arial Unicode MS</vt:lpstr>
      <vt:lpstr>Calibri</vt:lpstr>
      <vt:lpstr>Тема Office</vt:lpstr>
      <vt:lpstr>PowerPoint 演示文稿</vt:lpstr>
      <vt:lpstr>PowerPoint 演示文稿</vt:lpstr>
      <vt:lpstr>Создан и функционирует с целью </vt:lpstr>
      <vt:lpstr>Центр «Лиловый дом» в г. Краснокаменск создан в 2023 году при поддержке</vt:lpstr>
      <vt:lpstr>Центр «Лиловый дом» в г. Краснокаменске в 2024-2025 году поддержан</vt:lpstr>
      <vt:lpstr>PowerPoint 演示文稿</vt:lpstr>
      <vt:lpstr>Команда центра «Лиловый дом» г. Краснокаменск</vt:lpstr>
      <vt:lpstr>Ассистентско-тьюторская служба сопровождения </vt:lpstr>
      <vt:lpstr>Проект «Лиловый дом - русский, народный!» </vt:lpstr>
      <vt:lpstr>PowerPoint 演示文稿</vt:lpstr>
      <vt:lpstr>Организация занятости центра «Лиловый дом»</vt:lpstr>
      <vt:lpstr>Организация занятости центра «Лиловый дом»</vt:lpstr>
      <vt:lpstr>Организация занятости центра «Лиловый дом»</vt:lpstr>
      <vt:lpstr>PowerPoint 演示文稿</vt:lpstr>
      <vt:lpstr>Количественно-качественные показатели проекта «Лиловый дом» </vt:lpstr>
      <vt:lpstr>Количественно-качественные показали проекта «Лиловый дом»</vt:lpstr>
      <vt:lpstr>Количественно-качественные показали проекта «Лиловый дом»</vt:lpstr>
      <vt:lpstr>Благотворительные ярмарки</vt:lpstr>
      <vt:lpstr>PowerPoint 演示文稿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75vor</dc:creator>
  <cp:lastModifiedBy>PC</cp:lastModifiedBy>
  <cp:revision>49</cp:revision>
  <dcterms:created xsi:type="dcterms:W3CDTF">2025-07-08T14:42:00Z</dcterms:created>
  <dcterms:modified xsi:type="dcterms:W3CDTF">2025-07-10T20:03:45Z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48B3CD3420B049B1B52B792795883B49_13</vt:lpwstr>
  </property>
  <property fmtid="{D5CDD505-2E9C-101B-9397-08002B2CF9AE}" pid="3" name="KSOProductBuildVer">
    <vt:lpwstr>1049-12.2.0.21546</vt:lpwstr>
  </property>
</Properties>
</file>