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645275" cy="9775825"/>
  <p:defaultTextStyle>
    <a:defPPr lvl="0">
      <a:defRPr lang="ru-RU"/>
    </a:defPPr>
    <a:lvl1pPr defTabSz="914354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354" eaLnBrk="1" hangingPunct="1" latinLnBrk="0" lvl="1" marL="457178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354" eaLnBrk="1" hangingPunct="1" latinLnBrk="0" lvl="2" marL="914354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354" eaLnBrk="1" hangingPunct="1" latinLnBrk="0" lvl="3" marL="1371532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354" eaLnBrk="1" hangingPunct="1" latinLnBrk="0" lvl="4" marL="1828709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354" eaLnBrk="1" hangingPunct="1" latinLnBrk="0" lvl="5" marL="2285886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354" eaLnBrk="1" hangingPunct="1" latinLnBrk="0" lvl="6" marL="2743062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354" eaLnBrk="1" hangingPunct="1" latinLnBrk="0" lvl="7" marL="320024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354" eaLnBrk="1" hangingPunct="1" latinLnBrk="0" lvl="8" marL="3657418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63">
          <p15:clr>
            <a:srgbClr val="A4A3A4"/>
          </p15:clr>
        </p15:guide>
        <p15:guide id="3" pos="2343">
          <p15:clr>
            <a:srgbClr val="A4A3A4"/>
          </p15:clr>
        </p15:guide>
        <p15:guide id="4" pos="536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940675A-B579-460E-94D1-54222C63F5DA}" styleName="Нет стиля, сетка таблицы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63"/>
        <p:guide pos="2343"/>
        <p:guide pos="53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90489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1B2FD731-C67A-4CFF-B5CB-8B1279E5DCD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760" tIns="45880" rIns="91760" bIns="458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9"/>
            <a:ext cx="2879619" cy="490488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9" y="9285339"/>
            <a:ext cx="2879619" cy="490488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756E459D-3356-49FA-9B12-FDF2D16C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7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0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12368-83C7-4468-AA5B-ACFBDD8720A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1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12368-83C7-4468-AA5B-ACFBDD8720A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1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3560" y="53789"/>
            <a:ext cx="5228208" cy="675511"/>
          </a:xfrm>
        </p:spPr>
        <p:txBody>
          <a:bodyPr>
            <a:normAutofit/>
          </a:bodyPr>
          <a:lstStyle>
            <a:lvl1pPr algn="ctr">
              <a:defRPr sz="1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3CB8-56DB-4B7C-A7D6-57C81BF7D098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1071" y="6356350"/>
            <a:ext cx="62069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6611" y="145227"/>
            <a:ext cx="1983279" cy="49263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867" b="1" cap="none" dirty="0">
                <a:solidFill>
                  <a:prstClr val="black"/>
                </a:solidFill>
                <a:latin typeface="Arial" panose="020B0604020202020204" pitchFamily="34" charset="0"/>
                <a:ea typeface="PT Serif" panose="020A0603040505020204" pitchFamily="18" charset="-52"/>
                <a:cs typeface="Arial" panose="020B0604020202020204" pitchFamily="34" charset="0"/>
              </a:rPr>
              <a:t>ФОНД </a:t>
            </a:r>
          </a:p>
          <a:p>
            <a:pPr algn="ctr" defTabSz="913964"/>
            <a:r>
              <a:rPr lang="ru-RU" sz="867" b="1" cap="none" dirty="0">
                <a:solidFill>
                  <a:prstClr val="black"/>
                </a:solidFill>
                <a:latin typeface="Arial" panose="020B0604020202020204" pitchFamily="34" charset="0"/>
                <a:ea typeface="PT Serif" panose="020A0603040505020204" pitchFamily="18" charset="-52"/>
                <a:cs typeface="Arial" panose="020B0604020202020204" pitchFamily="34" charset="0"/>
              </a:rPr>
              <a:t>СОЦИАЛЬНОГО</a:t>
            </a:r>
            <a:r>
              <a:rPr lang="ru-RU" sz="867" b="1" cap="none" baseline="0" dirty="0">
                <a:solidFill>
                  <a:prstClr val="black"/>
                </a:solidFill>
                <a:latin typeface="Arial" panose="020B0604020202020204" pitchFamily="34" charset="0"/>
                <a:ea typeface="PT Serif" panose="020A0603040505020204" pitchFamily="18" charset="-52"/>
                <a:cs typeface="Arial" panose="020B0604020202020204" pitchFamily="34" charset="0"/>
              </a:rPr>
              <a:t> СТРАХОВАНИЯ</a:t>
            </a:r>
          </a:p>
          <a:p>
            <a:pPr algn="ctr" defTabSz="913964"/>
            <a:r>
              <a:rPr lang="ru-RU" sz="867" b="1" cap="none" baseline="0" dirty="0">
                <a:solidFill>
                  <a:prstClr val="black"/>
                </a:solidFill>
                <a:latin typeface="Arial" panose="020B0604020202020204" pitchFamily="34" charset="0"/>
                <a:ea typeface="PT Serif" panose="020A0603040505020204" pitchFamily="18" charset="-52"/>
                <a:cs typeface="Arial" panose="020B0604020202020204" pitchFamily="34" charset="0"/>
              </a:rPr>
              <a:t>РОССИЙСКОЙ ФЕДЕРАЦИИ</a:t>
            </a:r>
            <a:endParaRPr lang="ru-RU" sz="867" b="1" cap="none" dirty="0">
              <a:solidFill>
                <a:prstClr val="black"/>
              </a:solidFill>
              <a:latin typeface="Arial" panose="020B0604020202020204" pitchFamily="34" charset="0"/>
              <a:ea typeface="PT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8" name="Picture 2" descr="https://pbs.twimg.com/profile_images/458860671564656641/OJRDaEL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0" y="53789"/>
            <a:ext cx="675511" cy="6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1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9E9C-F81E-4234-8F79-C1EF435C58AF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pic>
        <p:nvPicPr>
          <p:cNvPr id="10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922F-5997-4D04-99E5-9B5ED74B99E9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4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7B00-1FB2-4DB6-A97D-0EC8829FD927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7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92DB-0C65-4AAC-831F-66BFE2363BDB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665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2A2B-F32D-442A-8447-A6E95A6834D2}" type="datetime1">
              <a:rPr lang="ru-RU" smtClean="0"/>
              <a:t>07.06.2022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9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4885" r="1745" b="11404"/>
          <a:stretch/>
        </p:blipFill>
        <p:spPr>
          <a:xfrm>
            <a:off x="1013462" y="1226822"/>
            <a:ext cx="2339340" cy="2019300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3878533" y="1721028"/>
            <a:ext cx="6203291" cy="180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4710126" y="3593239"/>
            <a:ext cx="4540108" cy="0"/>
          </a:xfrm>
          <a:prstGeom prst="line">
            <a:avLst/>
          </a:prstGeom>
          <a:ln w="19050">
            <a:solidFill>
              <a:srgbClr val="0457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693764" y="3265850"/>
            <a:ext cx="936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200" b="0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5535" y="6002869"/>
            <a:ext cx="2376264" cy="3504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Москва 2018</a:t>
            </a:r>
          </a:p>
        </p:txBody>
      </p:sp>
      <p:pic>
        <p:nvPicPr>
          <p:cNvPr id="8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581" r="1594" b="11999"/>
          <a:stretch/>
        </p:blipFill>
        <p:spPr bwMode="auto">
          <a:xfrm>
            <a:off x="1013463" y="1257709"/>
            <a:ext cx="2341631" cy="19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99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BD5204-618E-42A4-94A1-F01F8E0EA782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23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6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057" y="14038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057" y="22277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1467" y="14038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1467" y="22277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B22C07F-E34C-4475-84F0-0E2A5BE58C1D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pic>
        <p:nvPicPr>
          <p:cNvPr id="15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TextBox 20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7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B917CE0-92A4-45FF-9400-F98E89566091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5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2" name="Дата 3"/>
          <p:cNvSpPr>
            <a:spLocks noGrp="1"/>
          </p:cNvSpPr>
          <p:nvPr>
            <p:ph type="dt" sz="half" idx="10"/>
          </p:nvPr>
        </p:nvSpPr>
        <p:spPr>
          <a:xfrm>
            <a:off x="1" y="6395508"/>
            <a:ext cx="15324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BB6E5CD-5060-4CB4-B01F-DAD223ECF7E9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3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5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4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794-2FDD-4023-A53C-714CDB214F60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66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839788" y="1029483"/>
            <a:ext cx="3932237" cy="1027919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06B516F-39F8-453D-A8E7-539376AADE75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pic>
        <p:nvPicPr>
          <p:cNvPr id="11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1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95401"/>
            <a:ext cx="10515600" cy="4881563"/>
          </a:xfrm>
          <a:prstGeom prst="rect">
            <a:avLst/>
          </a:prstGeom>
        </p:spPr>
        <p:txBody>
          <a:bodyPr vert="eaVert"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B1E904E-C0BF-4BF3-B328-837FDFB7D15C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pic>
        <p:nvPicPr>
          <p:cNvPr id="12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6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17-75C7-4937-AAF7-47CA1F5260B5}" type="datetime1">
              <a:rPr lang="ru-RU" smtClean="0"/>
              <a:t>07.06.2022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3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05F1-81B4-4F6B-BD30-9FDB3BBE4434}" type="datetime1">
              <a:rPr lang="ru-RU" smtClean="0"/>
              <a:t>07.06.2022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E29-4D00-40BB-834A-B86B662E3831}" type="datetime1">
              <a:rPr lang="ru-RU" smtClean="0"/>
              <a:t>07.06.2022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EEF9-B399-4E19-936F-6A9E2C6F94C0}" type="datetime1">
              <a:rPr lang="ru-RU" smtClean="0"/>
              <a:t>07.06.2022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9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E609-01B4-4BF9-8A53-5156A4290BD8}" type="datetime1">
              <a:rPr lang="ru-RU" smtClean="0"/>
              <a:t>07.06.2022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672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8723-5203-4E64-8EEE-71B071888947}" type="datetime1">
              <a:rPr lang="ru-RU" smtClean="0"/>
              <a:t>07.06.2022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659D-0447-47B5-B5A8-1B0E37878E4E}" type="datetime1">
              <a:rPr lang="ru-RU" smtClean="0"/>
              <a:t>07.06.2022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CEDB-1860-4B18-80AA-BEC16CC6FD49}" type="datetime1">
              <a:rPr lang="ru-RU" smtClean="0"/>
              <a:t>07.06.2022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64" r:id="rId11"/>
    <p:sldLayoutId id="2147483666" r:id="rId12"/>
    <p:sldLayoutId id="2147483669" r:id="rId13"/>
    <p:sldLayoutId id="2147483670" r:id="rId14"/>
    <p:sldLayoutId id="2147483649" r:id="rId15"/>
    <p:sldLayoutId id="2147483652" r:id="rId16"/>
    <p:sldLayoutId id="2147483653" r:id="rId17"/>
    <p:sldLayoutId id="2147483654" r:id="rId18"/>
    <p:sldLayoutId id="2147483655" r:id="rId19"/>
    <p:sldLayoutId id="2147483657" r:id="rId20"/>
    <p:sldLayoutId id="214748365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tsr.fss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9687" y="1577790"/>
            <a:ext cx="9984259" cy="19974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«ЭЛЕКТРОННЫЙ СЕРТИФИКАТ»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для обеспечения инвалидов (ветеранов) техническими средствами реабилитации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494" y="4142345"/>
            <a:ext cx="2978236" cy="16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43795" y="181402"/>
            <a:ext cx="3658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Использование</a:t>
            </a:r>
            <a:r>
              <a:rPr lang="en-US" dirty="0" smtClean="0"/>
              <a:t> </a:t>
            </a:r>
            <a:r>
              <a:rPr lang="ru-RU" dirty="0" smtClean="0"/>
              <a:t>инвалидом </a:t>
            </a:r>
            <a:r>
              <a:rPr lang="ru-RU" dirty="0"/>
              <a:t>ЭС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6400" y="1506647"/>
            <a:ext cx="1140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 воспользоваться сервисом?</a:t>
            </a:r>
          </a:p>
          <a:p>
            <a:endParaRPr lang="ru-RU" sz="2000" dirty="0"/>
          </a:p>
          <a:p>
            <a:pPr marL="342900" indent="-342900" algn="just">
              <a:buAutoNum type="arabicPeriod"/>
            </a:pPr>
            <a:r>
              <a:rPr lang="ru-RU" sz="2000" dirty="0" smtClean="0"/>
              <a:t>Найдите </a:t>
            </a:r>
            <a:r>
              <a:rPr lang="ru-RU" sz="2000" dirty="0"/>
              <a:t>в «Каталоге технических средств реабилитации</a:t>
            </a:r>
            <a:r>
              <a:rPr lang="ru-RU" sz="2000" dirty="0" smtClean="0"/>
              <a:t>»</a:t>
            </a:r>
            <a:r>
              <a:rPr lang="en-US" sz="2000" dirty="0"/>
              <a:t> </a:t>
            </a:r>
            <a:r>
              <a:rPr lang="ru-RU" sz="2000" dirty="0" smtClean="0"/>
              <a:t>(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://ktsr.fss.ru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) </a:t>
            </a:r>
            <a:r>
              <a:rPr lang="ru-RU" sz="2000" dirty="0"/>
              <a:t>на сайте ФСС необходимый товар.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2. Выбрав </a:t>
            </a:r>
            <a:r>
              <a:rPr lang="ru-RU" sz="2000" dirty="0"/>
              <a:t>изделие в «Каталоге технических средств реабилитации» в разделе «карточка товара»:</a:t>
            </a:r>
          </a:p>
          <a:p>
            <a:pPr algn="just"/>
            <a:r>
              <a:rPr lang="ru-RU" sz="2000" dirty="0" smtClean="0"/>
              <a:t>	- найдите </a:t>
            </a:r>
            <a:r>
              <a:rPr lang="ru-RU" sz="2000" dirty="0"/>
              <a:t>поставщиков средств реабилитации </a:t>
            </a:r>
            <a:r>
              <a:rPr lang="ru-RU" sz="2000" dirty="0" smtClean="0"/>
              <a:t>на </a:t>
            </a:r>
            <a:r>
              <a:rPr lang="ru-RU" sz="2000" dirty="0"/>
              <a:t>карте или </a:t>
            </a:r>
            <a:r>
              <a:rPr lang="ru-RU" sz="2000" dirty="0" err="1"/>
              <a:t>online</a:t>
            </a:r>
            <a:r>
              <a:rPr lang="ru-RU" sz="2000" dirty="0"/>
              <a:t> поставщиков, осуществляющих доставку по вашему </a:t>
            </a:r>
            <a:r>
              <a:rPr lang="ru-RU" sz="2000" dirty="0" smtClean="0"/>
              <a:t>адресу;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- узнайте текущую предельную стоимость электронного сертификата на данный товар.</a:t>
            </a:r>
            <a:endParaRPr lang="ru-RU" sz="2000" dirty="0"/>
          </a:p>
          <a:p>
            <a:pPr algn="just"/>
            <a:r>
              <a:rPr lang="ru-RU" sz="2000" dirty="0" smtClean="0"/>
              <a:t>	</a:t>
            </a:r>
            <a:endParaRPr lang="ru-RU" sz="2000" dirty="0"/>
          </a:p>
          <a:p>
            <a:pPr algn="just"/>
            <a:r>
              <a:rPr lang="ru-RU" sz="2000" dirty="0" smtClean="0"/>
              <a:t>3. Подайте </a:t>
            </a:r>
            <a:r>
              <a:rPr lang="ru-RU" sz="2000" dirty="0"/>
              <a:t>заявление на сертификат в сети </a:t>
            </a:r>
            <a:r>
              <a:rPr lang="ru-RU" sz="2000" dirty="0" smtClean="0"/>
              <a:t>интернет</a:t>
            </a:r>
            <a:r>
              <a:rPr lang="ru-RU" sz="2000" dirty="0"/>
              <a:t> </a:t>
            </a:r>
            <a:r>
              <a:rPr lang="ru-RU" sz="2000" dirty="0" smtClean="0"/>
              <a:t>прямо в </a:t>
            </a:r>
            <a:r>
              <a:rPr lang="ru-RU" sz="2000" dirty="0"/>
              <a:t>«Каталоге технических средств реабилитации</a:t>
            </a:r>
            <a:r>
              <a:rPr lang="ru-RU" sz="2000" dirty="0" smtClean="0"/>
              <a:t>» или  </a:t>
            </a:r>
            <a:r>
              <a:rPr lang="ru-RU" sz="2000" dirty="0"/>
              <a:t>через </a:t>
            </a:r>
            <a:r>
              <a:rPr lang="ru-RU" sz="2000" dirty="0" smtClean="0"/>
              <a:t>«</a:t>
            </a:r>
            <a:r>
              <a:rPr lang="ru-RU" sz="2000" dirty="0" err="1" smtClean="0"/>
              <a:t>Госуслуги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30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3431" y="202070"/>
            <a:ext cx="5228208" cy="675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Нормативные правовые акты, регулирующие предоставление товаров, работ, услуг с использованием электронного сертификата (ЭС)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967" y="1446685"/>
            <a:ext cx="10515600" cy="4351338"/>
          </a:xfrm>
        </p:spPr>
        <p:txBody>
          <a:bodyPr/>
          <a:lstStyle/>
          <a:p>
            <a:r>
              <a:rPr lang="ru-RU" dirty="0" smtClean="0"/>
              <a:t>Федеральный закон от 30.12.2020 № 491-ФЗ «О приобретении отдельных видов товаров, работ, услуг с использованием электронного сертификата»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Федеральный </a:t>
            </a:r>
            <a:r>
              <a:rPr lang="ru-RU" dirty="0"/>
              <a:t>закон от 29.12.2020 </a:t>
            </a:r>
            <a:r>
              <a:rPr lang="ru-RU" dirty="0" smtClean="0"/>
              <a:t>№ </a:t>
            </a:r>
            <a:r>
              <a:rPr lang="ru-RU" dirty="0"/>
              <a:t>478-ФЗ </a:t>
            </a:r>
            <a:r>
              <a:rPr lang="ru-RU" dirty="0" smtClean="0"/>
              <a:t>«О </a:t>
            </a:r>
            <a:r>
              <a:rPr lang="ru-RU" dirty="0"/>
              <a:t>внесении изменений в отдельные законодательные акты Российской </a:t>
            </a:r>
            <a:r>
              <a:rPr lang="ru-RU" dirty="0" smtClean="0"/>
              <a:t>Федерации»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4270" y="3229232"/>
            <a:ext cx="11096368" cy="8238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0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304351" y="878596"/>
            <a:ext cx="11673466" cy="47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SzPct val="110000"/>
              <a:buFont typeface="Symbol" panose="05050102010706020507" pitchFamily="18" charset="2"/>
              <a:buChar char=""/>
              <a:defRPr/>
            </a:pPr>
            <a:endParaRPr lang="ru-RU" altLang="ru-RU" sz="1600" dirty="0">
              <a:cs typeface="Arial" panose="020B0604020202020204" pitchFamily="34" charset="0"/>
            </a:endParaRPr>
          </a:p>
          <a:p>
            <a:pPr algn="just">
              <a:buSzPct val="110000"/>
              <a:buFont typeface="Symbol" panose="05050102010706020507" pitchFamily="18" charset="2"/>
              <a:buChar char=""/>
              <a:defRPr/>
            </a:pPr>
            <a:r>
              <a:rPr lang="ru-RU" sz="1700" b="1" dirty="0" smtClean="0">
                <a:cs typeface="Arial" panose="020B0604020202020204" pitchFamily="34" charset="0"/>
              </a:rPr>
              <a:t>Изменения, внесенные Постановлением </a:t>
            </a:r>
            <a:r>
              <a:rPr lang="ru-RU" sz="1700" b="1" dirty="0">
                <a:cs typeface="Arial" panose="020B0604020202020204" pitchFamily="34" charset="0"/>
              </a:rPr>
              <a:t>Правительства РФ от 04.05.2021 №</a:t>
            </a:r>
            <a:r>
              <a:rPr lang="ru-RU" sz="1700" b="1" dirty="0" smtClean="0">
                <a:cs typeface="Arial" panose="020B0604020202020204" pitchFamily="34" charset="0"/>
              </a:rPr>
              <a:t> </a:t>
            </a:r>
            <a:r>
              <a:rPr lang="ru-RU" sz="1700" b="1" dirty="0">
                <a:cs typeface="Arial" panose="020B0604020202020204" pitchFamily="34" charset="0"/>
              </a:rPr>
              <a:t>695 в Постановление Правительства РФ от 07.04.2008 </a:t>
            </a:r>
            <a:r>
              <a:rPr lang="ru-RU" sz="1700" b="1" dirty="0" smtClean="0">
                <a:cs typeface="Arial" panose="020B0604020202020204" pitchFamily="34" charset="0"/>
              </a:rPr>
              <a:t>№ </a:t>
            </a:r>
            <a:r>
              <a:rPr lang="ru-RU" sz="1700" b="1" dirty="0">
                <a:cs typeface="Arial" panose="020B0604020202020204" pitchFamily="34" charset="0"/>
              </a:rPr>
              <a:t>240 </a:t>
            </a:r>
            <a:r>
              <a:rPr lang="ru-RU" sz="1700" b="1" dirty="0" smtClean="0">
                <a:cs typeface="Arial" panose="020B0604020202020204" pitchFamily="34" charset="0"/>
              </a:rPr>
              <a:t>«О </a:t>
            </a:r>
            <a:r>
              <a:rPr lang="ru-RU" sz="1700" b="1" dirty="0">
                <a:cs typeface="Arial" panose="020B0604020202020204" pitchFamily="34" charset="0"/>
              </a:rPr>
              <a:t>порядке обеспечения инвалидов техническими средствами реабилитации и отдельных категорий граждан из числа ветеранов протезами (кроме зубных протезов), протезно-ортопедическими </a:t>
            </a:r>
            <a:r>
              <a:rPr lang="ru-RU" sz="1700" b="1" dirty="0" smtClean="0">
                <a:cs typeface="Arial" panose="020B0604020202020204" pitchFamily="34" charset="0"/>
              </a:rPr>
              <a:t>изделиями»</a:t>
            </a:r>
            <a:endParaRPr lang="ru-RU" sz="1700" b="1" dirty="0">
              <a:cs typeface="Arial" panose="020B0604020202020204" pitchFamily="34" charset="0"/>
            </a:endParaRPr>
          </a:p>
          <a:p>
            <a:pPr algn="just">
              <a:buSzPct val="110000"/>
              <a:buFont typeface="Symbol" panose="05050102010706020507" pitchFamily="18" charset="2"/>
              <a:buChar char=""/>
              <a:defRPr/>
            </a:pPr>
            <a:r>
              <a:rPr lang="ru-RU" altLang="ru-RU" sz="1700" b="1" dirty="0" smtClean="0">
                <a:cs typeface="Arial" panose="020B0604020202020204" pitchFamily="34" charset="0"/>
              </a:rPr>
              <a:t>Постановление </a:t>
            </a:r>
            <a:r>
              <a:rPr lang="ru-RU" altLang="ru-RU" sz="1700" b="1" dirty="0">
                <a:cs typeface="Arial" panose="020B0604020202020204" pitchFamily="34" charset="0"/>
              </a:rPr>
              <a:t>Правительства РФ от 29.04.2021 N 678 «Об утверждении Правил определения предельной стоимости единицы отдельного вида товара, работы, услуги, приобретаемых с использованием электронного сертификата за счет средств федерального бюджета и бюджета Фонда социального страхования Российской Федерации</a:t>
            </a:r>
            <a:r>
              <a:rPr lang="ru-RU" altLang="ru-RU" sz="1700" b="1" dirty="0" smtClean="0">
                <a:cs typeface="Arial" panose="020B0604020202020204" pitchFamily="34" charset="0"/>
              </a:rPr>
              <a:t>»</a:t>
            </a:r>
            <a:r>
              <a:rPr lang="en-US" altLang="ru-RU" sz="1700" b="1" dirty="0" smtClean="0">
                <a:cs typeface="Arial" panose="020B0604020202020204" pitchFamily="34" charset="0"/>
              </a:rPr>
              <a:t> </a:t>
            </a:r>
            <a:r>
              <a:rPr lang="ru-RU" altLang="ru-RU" sz="1700" b="1" dirty="0" smtClean="0">
                <a:cs typeface="Arial" panose="020B0604020202020204" pitchFamily="34" charset="0"/>
              </a:rPr>
              <a:t>(в редакции п</a:t>
            </a:r>
            <a:r>
              <a:rPr lang="ru-RU" altLang="ru-RU" sz="1700" b="1" dirty="0" smtClean="0">
                <a:cs typeface="Arial" panose="020B0604020202020204" pitchFamily="34" charset="0"/>
              </a:rPr>
              <a:t>остановления </a:t>
            </a:r>
            <a:r>
              <a:rPr lang="ru-RU" altLang="ru-RU" sz="1700" b="1" dirty="0">
                <a:cs typeface="Arial" panose="020B0604020202020204" pitchFamily="34" charset="0"/>
              </a:rPr>
              <a:t>Правительства РФ от 6 мая 2022 г. N </a:t>
            </a:r>
            <a:r>
              <a:rPr lang="ru-RU" altLang="ru-RU" sz="1700" b="1" dirty="0" smtClean="0">
                <a:cs typeface="Arial" panose="020B0604020202020204" pitchFamily="34" charset="0"/>
              </a:rPr>
              <a:t>819)</a:t>
            </a:r>
            <a:endParaRPr lang="ru-RU" altLang="ru-RU" sz="1700" dirty="0">
              <a:cs typeface="Arial" panose="020B0604020202020204" pitchFamily="34" charset="0"/>
            </a:endParaRPr>
          </a:p>
          <a:p>
            <a:pPr algn="just">
              <a:buSzPct val="110000"/>
              <a:buFont typeface="Symbol" panose="05050102010706020507" pitchFamily="18" charset="2"/>
              <a:buChar char=""/>
              <a:defRPr/>
            </a:pPr>
            <a:r>
              <a:rPr lang="ru-RU" altLang="ru-RU" sz="1700" dirty="0">
                <a:cs typeface="Arial" panose="020B0604020202020204" pitchFamily="34" charset="0"/>
              </a:rPr>
              <a:t> Постановление Правительства РФ от 23.04.2021 N 630 «О Государственной информационной системе электронных сертификатов</a:t>
            </a:r>
            <a:r>
              <a:rPr lang="ru-RU" altLang="ru-RU" sz="1700" dirty="0" smtClean="0">
                <a:cs typeface="Arial" panose="020B0604020202020204" pitchFamily="34" charset="0"/>
              </a:rPr>
              <a:t>» (ГИС ЭС) </a:t>
            </a:r>
            <a:endParaRPr lang="ru-RU" altLang="ru-RU" sz="1700" dirty="0">
              <a:cs typeface="Arial" panose="020B0604020202020204" pitchFamily="34" charset="0"/>
            </a:endParaRPr>
          </a:p>
          <a:p>
            <a:pPr algn="just">
              <a:buSzPct val="110000"/>
              <a:buFont typeface="Symbol" panose="05050102010706020507" pitchFamily="18" charset="2"/>
              <a:buChar char=""/>
              <a:defRPr/>
            </a:pPr>
            <a:r>
              <a:rPr lang="ru-RU" altLang="ru-RU" sz="1700" dirty="0" smtClean="0">
                <a:cs typeface="Arial" panose="020B0604020202020204" pitchFamily="34" charset="0"/>
              </a:rPr>
              <a:t>Постановление </a:t>
            </a:r>
            <a:r>
              <a:rPr lang="ru-RU" altLang="ru-RU" sz="1700" dirty="0">
                <a:cs typeface="Arial" panose="020B0604020202020204" pitchFamily="34" charset="0"/>
              </a:rPr>
              <a:t>Правительства РФ от 23.04.2021 N 631 «О формировании и утверждении перечней отдельных видов товаров, работ, услуг, приобретаемых с использованием электронного сертификата за счет средств бюджетов бюджетной системы Российской Федерации» </a:t>
            </a:r>
          </a:p>
          <a:p>
            <a:pPr algn="just">
              <a:buSzPct val="110000"/>
              <a:buFont typeface="Symbol" panose="05050102010706020507" pitchFamily="18" charset="2"/>
              <a:buChar char=""/>
              <a:defRPr/>
            </a:pPr>
            <a:r>
              <a:rPr lang="ru-RU" altLang="ru-RU" sz="1700" dirty="0" smtClean="0">
                <a:cs typeface="Arial" panose="020B0604020202020204" pitchFamily="34" charset="0"/>
              </a:rPr>
              <a:t>Приказ </a:t>
            </a:r>
            <a:r>
              <a:rPr lang="ru-RU" altLang="ru-RU" sz="1700" dirty="0">
                <a:cs typeface="Arial" panose="020B0604020202020204" pitchFamily="34" charset="0"/>
              </a:rPr>
              <a:t>Казначейства России от 23.04.2021 N 17н "Об утверждении формы выписки из реестра электронных сертификатов</a:t>
            </a:r>
            <a:r>
              <a:rPr lang="ru-RU" altLang="ru-RU" sz="1700" dirty="0" smtClean="0">
                <a:cs typeface="Arial" panose="020B0604020202020204" pitchFamily="34" charset="0"/>
              </a:rPr>
              <a:t>"</a:t>
            </a:r>
            <a:endParaRPr lang="ru-RU" altLang="ru-RU" sz="1600" dirty="0"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67529" y="203085"/>
            <a:ext cx="5228208" cy="6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Нормативные правовые акты, регулирующие предоставление товаров, работ, услуг с использованием электронного сертификата (ЭС)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2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468" y="127930"/>
            <a:ext cx="5228208" cy="675511"/>
          </a:xfrm>
        </p:spPr>
        <p:txBody>
          <a:bodyPr/>
          <a:lstStyle/>
          <a:p>
            <a:r>
              <a:rPr lang="ru-RU" dirty="0" smtClean="0"/>
              <a:t>Что такое ЭС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5850" y="879061"/>
            <a:ext cx="10989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сертификат – это электронная запись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реестре ЭС,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которая привязывается к номеру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банковской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карты платежной системы МИР, выпущенной любым банком Российской Федерации.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 на карту не перечисляются, а резервируются в Федеральном казначействе, до совершения покупки.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3" y="2119510"/>
            <a:ext cx="11126164" cy="487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98090" y="2784374"/>
            <a:ext cx="1035496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вид технического средства реабилитации (ТСР), которое можно приобрести с использованием сертификата (кресло-коляска, слуховой аппарат и т.д.);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16457" y="3814503"/>
            <a:ext cx="10354962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технических средств реабилитации (ТСР), которое можно приобрести с использованием сертификата;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98090" y="5882694"/>
            <a:ext cx="10354962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максимальную цену единицы ТСР, которую можно оплатить сертификатом, без использования собственных средств;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98090" y="4746414"/>
            <a:ext cx="1035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действия, в течении которого можно использовать сертификат для оплаты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ТСР (12 мес., но не более срока проведения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реабилитац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ероприятий в ИПРА)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static.tildacdn.com/tild3134-6564-4631-a666-396462333165/noun_1051685_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7" y="2812920"/>
            <a:ext cx="640224" cy="6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0" y="3637096"/>
            <a:ext cx="764410" cy="8491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19" y="4820161"/>
            <a:ext cx="573932" cy="5866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06" y="5789412"/>
            <a:ext cx="612898" cy="6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843" y="391541"/>
            <a:ext cx="7064925" cy="675511"/>
          </a:xfrm>
        </p:spPr>
        <p:txBody>
          <a:bodyPr>
            <a:norm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Перечень технических средств реабилитации, предоставляемых гражданам с использованием электронного сертификата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186106"/>
            <a:ext cx="4203699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Трости опорные и тактильные, костыли, опоры, поручни.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Кресла-коляски с ручным приводом (комнатные, прогулочные, активного типа),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электроприводом и аккумуляторные батареи к ним, малогабаритные.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Ортопедическая обувь.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Противопролежневые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матрацы и подушки.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Приспособления для одевания, раздевания и захвата предметов.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Специальная одежда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3898901" y="1186106"/>
            <a:ext cx="4285732" cy="5775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Специальные устройства для чтения "говорящих книг", для оптической коррекции слабовидения.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Медицинские термометры и тонометры с речевым выходом.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Сигнализаторы звука световые и вибрационные.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 Слуховые аппараты, в том числе с ушными вкладышами индивидуального изготовления.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23. Кресла-стулья с санитарным оснащением.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23(1).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Брайлевский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дисплей, программное обеспечение экранного доступа.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7950201" y="1178411"/>
            <a:ext cx="4102100" cy="56092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 Телефонные устройства с функцией видеосвязи, навигации и с текстовым выходом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Телевизоры с телетекстом для приема программ со скрытыми субтитрами.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21. Специальные средства при нарушениях функций выделения (моче- и калоприемники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8-06 Чехлы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культю к протезам верхних и нижних конечностей.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8-09-01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Экзопротезы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молочных желез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8-09-05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Глазные протезы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0627" y="53789"/>
            <a:ext cx="6241141" cy="675511"/>
          </a:xfrm>
        </p:spPr>
        <p:txBody>
          <a:bodyPr/>
          <a:lstStyle/>
          <a:p>
            <a:r>
              <a:rPr lang="ru-RU" dirty="0" smtClean="0"/>
              <a:t>Порядок определения предельной стоимости ЭС (ПП РФ </a:t>
            </a:r>
            <a:r>
              <a:rPr lang="ru-RU" altLang="ru-RU" dirty="0"/>
              <a:t>от 29.04.2021 </a:t>
            </a:r>
            <a:r>
              <a:rPr lang="ru-RU" altLang="ru-RU" dirty="0" smtClean="0"/>
              <a:t>№ 678)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493" y="752324"/>
            <a:ext cx="974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Механизм определения предельной стоимости </a:t>
            </a:r>
            <a:r>
              <a:rPr lang="ru-RU" dirty="0" smtClean="0"/>
              <a:t>ЭС </a:t>
            </a:r>
            <a:r>
              <a:rPr lang="ru-RU" b="1" u="sng" dirty="0" smtClean="0"/>
              <a:t>НЕ</a:t>
            </a:r>
            <a:r>
              <a:rPr lang="ru-RU" dirty="0" smtClean="0"/>
              <a:t> </a:t>
            </a:r>
            <a:r>
              <a:rPr lang="ru-RU" dirty="0" smtClean="0"/>
              <a:t>аналогичен механизму определения размера компенсации, утвержденному приказом № 57н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46099" y="1454851"/>
            <a:ext cx="11014972" cy="8389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m0-tub-ru.yandex.net/i?id=eccdd648bc95799cb942a42e9817f439-sr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9" y="643135"/>
            <a:ext cx="755520" cy="7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2673" y="1785045"/>
            <a:ext cx="11713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Предельная стоимость единицы товара, работы, услуги, приобретаемых с использованием электронного сертификата,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определяется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 последней по времени осуществления закупки однородных товара, работы, услуги, приобретаемых с использованием электронного сертификата, информация о которой размещена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Госзакупки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Последней по времени осуществления закупкой товаров, работ, услуг, приобретаемых с использованием электронного сертификата, считается последняя процедура осуществления закупки таких товара, работы, услуги, по результатам которой уполномоченным органом заключен государственный контракт и в рамках исполнения этого государственного контракта поставщиком осуществлены не менее чем одна поставка товара, выполнение работы, оказание услуги (подписан акт и проведена оплата) в течение 60 календарных дней до даты подачи инвалидом, застрахованным лицом (лицом, представляющим его интересы) заявления об обеспечении товаром, работой, услугой с использованием электронного сертификата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применяется до 1 января 2023 г.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53789"/>
            <a:ext cx="5985768" cy="675511"/>
          </a:xfrm>
        </p:spPr>
        <p:txBody>
          <a:bodyPr/>
          <a:lstStyle/>
          <a:p>
            <a:r>
              <a:rPr lang="ru-RU" dirty="0" smtClean="0"/>
              <a:t>Участники взаимодействия при реализации ЭС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88" y="1993895"/>
            <a:ext cx="775259" cy="564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2306" y="3419912"/>
            <a:ext cx="533589" cy="5335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6" y="4799282"/>
            <a:ext cx="532424" cy="59364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19649"/>
              </p:ext>
            </p:extLst>
          </p:nvPr>
        </p:nvGraphicFramePr>
        <p:xfrm>
          <a:off x="537029" y="894523"/>
          <a:ext cx="11117941" cy="611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125"/>
                <a:gridCol w="9119816"/>
              </a:tblGrid>
              <a:tr h="20580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ФСС.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ФГИС ЕИИС «Соцстрах»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Рассмотрение и принятие решения по заявлению от получателя услуг: 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Отправка уведомлений о принятом решении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Отправка запросов для передачи сведений в ЕГИССО о фактах назначения и получателях мер социальной поддержки, предоставляемых с использованием электронного сертификата и информирование из ЕГИССО об изменениях статусов и операций с электронными сертификатами при назначении МСЗ(П)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81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ПФР. ЕГИССО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сведений о фактах назначения и получателях мер социальной поддержки, предоставляемых с использованием электронного сертификата и информирование из ЕГИССО об изменениях статусов и операций с электронными сертификатами при назначении МСЗ(П).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85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ФК. ГИС ЭС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валидности карты МИР. Проверка соответствия зарезервированных средств с заявленной суммой на сертификат. Присвоение номера сертификата.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00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МИНЦИФРА. ЕПГУ</a:t>
                      </a:r>
                    </a:p>
                    <a:p>
                      <a:pPr algn="ctr"/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заявлений и информирование получателей о ходе рассмотрения заявления.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06" y="6128053"/>
            <a:ext cx="593422" cy="5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6205688" y="61846"/>
            <a:ext cx="4138277" cy="381148"/>
          </a:xfrm>
        </p:spPr>
        <p:txBody>
          <a:bodyPr>
            <a:normAutofit/>
          </a:bodyPr>
          <a:lstStyle/>
          <a:p>
            <a:r>
              <a:rPr lang="ru-RU" sz="1400" dirty="0"/>
              <a:t>Рассмотрение заявления на выдачу ЭС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0523" y="1068925"/>
            <a:ext cx="1654068" cy="478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21307" y="1814746"/>
            <a:ext cx="11774033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08243" y="3187745"/>
            <a:ext cx="11774033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958864" y="1068925"/>
            <a:ext cx="0" cy="552657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21762" y="2039026"/>
            <a:ext cx="1177786" cy="478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ФСС (АРМ ТСР)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7018" y="4371649"/>
            <a:ext cx="1739709" cy="590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 (ГИС ЭС)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Скругленный прямоугольник 192"/>
          <p:cNvSpPr/>
          <p:nvPr/>
        </p:nvSpPr>
        <p:spPr>
          <a:xfrm>
            <a:off x="10229020" y="750699"/>
            <a:ext cx="1631375" cy="961933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результата услуги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 ФСС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МФЦ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ЕПГУ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</a:p>
          <a:p>
            <a:pPr algn="ctr"/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Соединительная линия уступом 62"/>
          <p:cNvCxnSpPr>
            <a:stCxn id="64" idx="2"/>
            <a:endCxn id="81" idx="0"/>
          </p:cNvCxnSpPr>
          <p:nvPr/>
        </p:nvCxnSpPr>
        <p:spPr>
          <a:xfrm rot="5400000">
            <a:off x="2508252" y="1899539"/>
            <a:ext cx="455165" cy="1347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2173528" y="2133858"/>
            <a:ext cx="1111139" cy="941698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СМЭВ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СНИЛС, 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ИПРА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аналогичные заявления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670825" y="2103656"/>
            <a:ext cx="1569305" cy="1004063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Принятие решение о выдаче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Определение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предельной стоимости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Размещение в ЕГИССО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>
            <a:off x="97472" y="5667498"/>
            <a:ext cx="11774033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Скругленный прямоугольник 159"/>
          <p:cNvSpPr/>
          <p:nvPr/>
        </p:nvSpPr>
        <p:spPr>
          <a:xfrm>
            <a:off x="254083" y="3338274"/>
            <a:ext cx="1654068" cy="478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 (ЕГИССО)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4" name="Соединительная линия уступом 183"/>
          <p:cNvCxnSpPr>
            <a:endCxn id="91" idx="1"/>
          </p:cNvCxnSpPr>
          <p:nvPr/>
        </p:nvCxnSpPr>
        <p:spPr>
          <a:xfrm flipV="1">
            <a:off x="3279862" y="2605688"/>
            <a:ext cx="390963" cy="1882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Соединительная линия уступом 186"/>
          <p:cNvCxnSpPr>
            <a:stCxn id="169" idx="0"/>
            <a:endCxn id="193" idx="2"/>
          </p:cNvCxnSpPr>
          <p:nvPr/>
        </p:nvCxnSpPr>
        <p:spPr>
          <a:xfrm rot="16200000" flipV="1">
            <a:off x="10855382" y="1901959"/>
            <a:ext cx="389763" cy="1111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>
            <a:stCxn id="164" idx="0"/>
            <a:endCxn id="169" idx="2"/>
          </p:cNvCxnSpPr>
          <p:nvPr/>
        </p:nvCxnSpPr>
        <p:spPr>
          <a:xfrm rot="16200000" flipV="1">
            <a:off x="10778789" y="3209299"/>
            <a:ext cx="560967" cy="690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Скругленный прямоугольник 129"/>
          <p:cNvSpPr/>
          <p:nvPr/>
        </p:nvSpPr>
        <p:spPr>
          <a:xfrm>
            <a:off x="139394" y="5604881"/>
            <a:ext cx="1654068" cy="478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НСПК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>
            <a:off x="221307" y="4327533"/>
            <a:ext cx="11774033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Скругленный прямоугольник 160"/>
          <p:cNvSpPr/>
          <p:nvPr/>
        </p:nvSpPr>
        <p:spPr>
          <a:xfrm>
            <a:off x="9085231" y="4542380"/>
            <a:ext cx="1613321" cy="478303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Активация ЭС после получения средств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9105101" y="6162648"/>
            <a:ext cx="1617560" cy="478303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для процессинга ЭС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10253946" y="3493236"/>
            <a:ext cx="1617560" cy="679166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реестровой записи об активации ЭС</a:t>
            </a:r>
          </a:p>
        </p:txBody>
      </p:sp>
      <p:cxnSp>
        <p:nvCxnSpPr>
          <p:cNvPr id="165" name="Соединительная линия уступом 164"/>
          <p:cNvCxnSpPr>
            <a:stCxn id="91" idx="2"/>
            <a:endCxn id="97" idx="0"/>
          </p:cNvCxnSpPr>
          <p:nvPr/>
        </p:nvCxnSpPr>
        <p:spPr>
          <a:xfrm rot="16200000" flipH="1">
            <a:off x="4280850" y="3282347"/>
            <a:ext cx="352961" cy="370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Овал 124"/>
          <p:cNvSpPr/>
          <p:nvPr/>
        </p:nvSpPr>
        <p:spPr>
          <a:xfrm>
            <a:off x="8639929" y="5319390"/>
            <a:ext cx="318294" cy="27998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10240130" y="2102395"/>
            <a:ext cx="1631375" cy="829874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(выписка из реестра ЭС)</a:t>
            </a:r>
          </a:p>
        </p:txBody>
      </p:sp>
      <p:cxnSp>
        <p:nvCxnSpPr>
          <p:cNvPr id="174" name="Соединительная линия уступом 173"/>
          <p:cNvCxnSpPr/>
          <p:nvPr/>
        </p:nvCxnSpPr>
        <p:spPr>
          <a:xfrm rot="5400000">
            <a:off x="9338140" y="5596611"/>
            <a:ext cx="1116081" cy="552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Соединительная линия уступом 176"/>
          <p:cNvCxnSpPr>
            <a:stCxn id="161" idx="3"/>
            <a:endCxn id="164" idx="2"/>
          </p:cNvCxnSpPr>
          <p:nvPr/>
        </p:nvCxnSpPr>
        <p:spPr>
          <a:xfrm flipV="1">
            <a:off x="10698552" y="4172402"/>
            <a:ext cx="364174" cy="609130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2173528" y="793894"/>
            <a:ext cx="1138083" cy="884799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 ФСС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МФЦ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ЕПГУ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2625766" y="1775135"/>
            <a:ext cx="205756" cy="20819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671037" y="3460680"/>
            <a:ext cx="1576290" cy="730736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реестровой записи с результатом рассмотрения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4352599" y="3134682"/>
            <a:ext cx="205756" cy="20819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717612" y="3456152"/>
            <a:ext cx="1428748" cy="725705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запроса на выпуск ЭС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717612" y="4853653"/>
            <a:ext cx="1428748" cy="503041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ЭС (резервирование)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7403023" y="3478001"/>
            <a:ext cx="1743608" cy="698285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реестровой записи с номером ЭС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7333313" y="2096891"/>
            <a:ext cx="1790016" cy="959437"/>
          </a:xfrm>
          <a:prstGeom prst="roundRect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Формирование приказа на перечисление денежных средств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Формирование ЗКР на перечисление средств по электронному сертификату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Соединительная линия уступом 118"/>
          <p:cNvCxnSpPr>
            <a:stCxn id="97" idx="3"/>
            <a:endCxn id="101" idx="1"/>
          </p:cNvCxnSpPr>
          <p:nvPr/>
        </p:nvCxnSpPr>
        <p:spPr>
          <a:xfrm flipV="1">
            <a:off x="5247327" y="3819005"/>
            <a:ext cx="470285" cy="704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>
            <a:stCxn id="101" idx="2"/>
          </p:cNvCxnSpPr>
          <p:nvPr/>
        </p:nvCxnSpPr>
        <p:spPr>
          <a:xfrm rot="5400000">
            <a:off x="6089163" y="4510266"/>
            <a:ext cx="671233" cy="1441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Овал 125"/>
          <p:cNvSpPr/>
          <p:nvPr/>
        </p:nvSpPr>
        <p:spPr>
          <a:xfrm>
            <a:off x="3350540" y="2518297"/>
            <a:ext cx="205756" cy="20819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5362461" y="3662692"/>
            <a:ext cx="205756" cy="20819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6314692" y="4363279"/>
            <a:ext cx="205756" cy="20819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29" name="Соединительная линия уступом 128"/>
          <p:cNvCxnSpPr>
            <a:endCxn id="103" idx="2"/>
          </p:cNvCxnSpPr>
          <p:nvPr/>
        </p:nvCxnSpPr>
        <p:spPr>
          <a:xfrm flipV="1">
            <a:off x="7189135" y="4176286"/>
            <a:ext cx="1085692" cy="1006502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оединительная линия уступом 134"/>
          <p:cNvCxnSpPr/>
          <p:nvPr/>
        </p:nvCxnSpPr>
        <p:spPr>
          <a:xfrm rot="16200000" flipV="1">
            <a:off x="8015892" y="3260643"/>
            <a:ext cx="434961" cy="400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>
          <a:xfrm>
            <a:off x="8128494" y="3172125"/>
            <a:ext cx="205756" cy="20819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3" name="Соединительная линия уступом 142"/>
          <p:cNvCxnSpPr>
            <a:endCxn id="161" idx="0"/>
          </p:cNvCxnSpPr>
          <p:nvPr/>
        </p:nvCxnSpPr>
        <p:spPr>
          <a:xfrm rot="16200000" flipH="1">
            <a:off x="8520890" y="3171377"/>
            <a:ext cx="1996743" cy="745261"/>
          </a:xfrm>
          <a:prstGeom prst="bentConnector3">
            <a:avLst>
              <a:gd name="adj1" fmla="val 492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Овал 145"/>
          <p:cNvSpPr/>
          <p:nvPr/>
        </p:nvSpPr>
        <p:spPr>
          <a:xfrm>
            <a:off x="9772787" y="2456470"/>
            <a:ext cx="205756" cy="20819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10816171" y="4568376"/>
            <a:ext cx="493110" cy="34140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10786437" y="3052596"/>
            <a:ext cx="518341" cy="3103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5665706" y="1916172"/>
            <a:ext cx="1397648" cy="582117"/>
          </a:xfrm>
          <a:prstGeom prst="roundRect">
            <a:avLst/>
          </a:prstGeom>
          <a:solidFill>
            <a:srgbClr val="F2F2F2"/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 с указанием причин отказа</a:t>
            </a:r>
          </a:p>
        </p:txBody>
      </p:sp>
      <p:cxnSp>
        <p:nvCxnSpPr>
          <p:cNvPr id="171" name="Соединительная линия уступом 170"/>
          <p:cNvCxnSpPr>
            <a:stCxn id="91" idx="3"/>
            <a:endCxn id="170" idx="1"/>
          </p:cNvCxnSpPr>
          <p:nvPr/>
        </p:nvCxnSpPr>
        <p:spPr>
          <a:xfrm flipV="1">
            <a:off x="5240130" y="2207231"/>
            <a:ext cx="425576" cy="39845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lg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Скругленный прямоугольник 171"/>
          <p:cNvSpPr/>
          <p:nvPr/>
        </p:nvSpPr>
        <p:spPr>
          <a:xfrm>
            <a:off x="5668322" y="1019075"/>
            <a:ext cx="1395032" cy="404105"/>
          </a:xfrm>
          <a:prstGeom prst="roundRect">
            <a:avLst/>
          </a:prstGeom>
          <a:solidFill>
            <a:srgbClr val="F2F2F2"/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результата услуги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3" name="Соединительная линия уступом 172"/>
          <p:cNvCxnSpPr>
            <a:stCxn id="170" idx="0"/>
            <a:endCxn id="172" idx="2"/>
          </p:cNvCxnSpPr>
          <p:nvPr/>
        </p:nvCxnSpPr>
        <p:spPr>
          <a:xfrm rot="5400000" flipH="1" flipV="1">
            <a:off x="6118688" y="1669022"/>
            <a:ext cx="492992" cy="1308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lg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Рисунок 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99" y="2498289"/>
            <a:ext cx="775259" cy="564205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2852" y="3716336"/>
            <a:ext cx="533589" cy="533589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81" y="4826466"/>
            <a:ext cx="599828" cy="668798"/>
          </a:xfrm>
          <a:prstGeom prst="rect">
            <a:avLst/>
          </a:prstGeom>
        </p:spPr>
      </p:pic>
      <p:pic>
        <p:nvPicPr>
          <p:cNvPr id="218" name="Рисунок 2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36" y="6000676"/>
            <a:ext cx="1247253" cy="708509"/>
          </a:xfrm>
          <a:prstGeom prst="rect">
            <a:avLst/>
          </a:prstGeom>
        </p:spPr>
      </p:pic>
      <p:sp>
        <p:nvSpPr>
          <p:cNvPr id="220" name="TextBox 219"/>
          <p:cNvSpPr txBox="1"/>
          <p:nvPr/>
        </p:nvSpPr>
        <p:spPr>
          <a:xfrm>
            <a:off x="9978543" y="384518"/>
            <a:ext cx="206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дня с даты принятия решения</a:t>
            </a:r>
            <a:endParaRPr lang="ru-RU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12042" y="1128558"/>
            <a:ext cx="196238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</a:t>
            </a:r>
          </a:p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рабочих дней с даты подачи заявления</a:t>
            </a:r>
          </a:p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дня для паллиативных больных</a:t>
            </a:r>
            <a:endParaRPr lang="ru-RU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89" y="829508"/>
            <a:ext cx="9063165" cy="5849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43795" y="181402"/>
            <a:ext cx="3658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Использование</a:t>
            </a:r>
            <a:r>
              <a:rPr lang="en-US" dirty="0" smtClean="0"/>
              <a:t> </a:t>
            </a:r>
            <a:r>
              <a:rPr lang="ru-RU" dirty="0" smtClean="0"/>
              <a:t>инвалидом </a:t>
            </a:r>
            <a:r>
              <a:rPr lang="ru-RU" dirty="0"/>
              <a:t>ЭС</a:t>
            </a:r>
          </a:p>
        </p:txBody>
      </p:sp>
    </p:spTree>
    <p:extLst>
      <p:ext uri="{BB962C8B-B14F-4D97-AF65-F5344CB8AC3E}">
        <p14:creationId xmlns:p14="http://schemas.microsoft.com/office/powerpoint/2010/main" val="25923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