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61" r:id="rId4"/>
    <p:sldId id="278" r:id="rId5"/>
    <p:sldId id="262" r:id="rId6"/>
    <p:sldId id="263" r:id="rId7"/>
    <p:sldId id="264" r:id="rId8"/>
    <p:sldId id="265" r:id="rId9"/>
    <p:sldId id="266" r:id="rId10"/>
    <p:sldId id="279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19D50FF-BA32-487B-9573-EFC762D99BEE}">
          <p14:sldIdLst>
            <p14:sldId id="259"/>
            <p14:sldId id="260"/>
            <p14:sldId id="261"/>
            <p14:sldId id="278"/>
            <p14:sldId id="262"/>
            <p14:sldId id="263"/>
            <p14:sldId id="264"/>
          </p14:sldIdLst>
        </p14:section>
        <p14:section name="Раздел без заголовка" id="{AB4CFFD6-2ADA-4F6C-8EB5-78496B48C279}">
          <p14:sldIdLst>
            <p14:sldId id="265"/>
            <p14:sldId id="266"/>
            <p14:sldId id="279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B3955-C3C1-4AC0-9E26-864FFAEF06DF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9D8FA-5094-4E1D-84AC-6EBC7D56D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52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9D8FA-5094-4E1D-84AC-6EBC7D56D3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2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08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35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47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0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1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06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514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55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43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93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7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6C7FB-1D8E-4A31-A5AC-AB026CDFA3F8}" type="datetimeFigureOut">
              <a:rPr lang="ru-RU" smtClean="0"/>
              <a:t>16.07.2021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DC7C6-2788-4B4E-B7F9-5B66D4E58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9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r>
              <a:rPr lang="ru-RU" dirty="0"/>
              <a:t>Виды ТСР для организации позы сидя.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7230" y="5412414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Москва 2021</a:t>
            </a:r>
          </a:p>
        </p:txBody>
      </p:sp>
    </p:spTree>
    <p:extLst>
      <p:ext uri="{BB962C8B-B14F-4D97-AF65-F5344CB8AC3E}">
        <p14:creationId xmlns:p14="http://schemas.microsoft.com/office/powerpoint/2010/main" val="5506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A3040-1741-4675-AEF5-52585CD7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Автокресла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9A19D0-2DB5-4957-8891-D8A0DB465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9" y="2619784"/>
            <a:ext cx="3600041" cy="3600041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грушка, LEGO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285B321D-1976-4A22-B325-8E4840ED6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79" y="2619784"/>
            <a:ext cx="3600041" cy="3600041"/>
          </a:xfrm>
          <a:prstGeom prst="rect">
            <a:avLst/>
          </a:prstGeom>
        </p:spPr>
      </p:pic>
      <p:pic>
        <p:nvPicPr>
          <p:cNvPr id="5" name="Рисунок 4" descr="Изображение выглядит как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9DD37608-25D7-4462-A62E-B8C8C0779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79" y="2619784"/>
            <a:ext cx="3600041" cy="3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6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90755-B59B-45D0-B95A-6AF5B1A6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RehaNorm_Carrot_3_klein (1)">
            <a:hlinkClick r:id="" action="ppaction://media"/>
            <a:extLst>
              <a:ext uri="{FF2B5EF4-FFF2-40B4-BE49-F238E27FC236}">
                <a16:creationId xmlns:a16="http://schemas.microsoft.com/office/drawing/2014/main" id="{4DD472C7-3742-41C8-90D1-F9A52884DC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707" y="802582"/>
            <a:ext cx="9338586" cy="5252835"/>
          </a:xfrm>
        </p:spPr>
      </p:pic>
    </p:spTree>
    <p:extLst>
      <p:ext uri="{BB962C8B-B14F-4D97-AF65-F5344CB8AC3E}">
        <p14:creationId xmlns:p14="http://schemas.microsoft.com/office/powerpoint/2010/main" val="12444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Требования к ТСР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8675" y="953293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</a:rPr>
              <a:t>Безопасность</a:t>
            </a:r>
            <a:endParaRPr lang="en-US" dirty="0">
              <a:effectLst/>
            </a:endParaRP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</a:rPr>
              <a:t>Функционал</a:t>
            </a:r>
            <a:endParaRPr lang="en-US" dirty="0">
              <a:effectLst/>
            </a:endParaRP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</a:rPr>
              <a:t>Комфорт</a:t>
            </a:r>
            <a:endParaRPr lang="en-US" dirty="0">
              <a:effectLst/>
            </a:endParaRP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</a:rPr>
              <a:t>Дизайн</a:t>
            </a:r>
            <a:endParaRPr lang="en-US" dirty="0">
              <a:effectLst/>
            </a:endParaRP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</a:rPr>
              <a:t>Удобство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использования</a:t>
            </a:r>
            <a:r>
              <a:rPr lang="en-US" dirty="0">
                <a:effectLst/>
              </a:rPr>
              <a:t> и </a:t>
            </a:r>
            <a:r>
              <a:rPr lang="en-US" dirty="0" err="1">
                <a:effectLst/>
              </a:rPr>
              <a:t>ухода</a:t>
            </a:r>
            <a:endParaRPr lang="en-US" dirty="0">
              <a:effectLst/>
            </a:endParaRP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</a:rPr>
              <a:t>Дополнительные поддержки, тормоза</a:t>
            </a:r>
            <a:endParaRPr lang="en-US" dirty="0">
              <a:effectLst/>
            </a:endParaRP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</a:rPr>
              <a:t>Адаптивные способности, дополнительные приспособления</a:t>
            </a:r>
            <a:endParaRPr lang="ru-RU" dirty="0"/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/>
              <a:t>Активность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4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685216"/>
          </a:xfrm>
        </p:spPr>
        <p:txBody>
          <a:bodyPr anchor="b">
            <a:normAutofit fontScale="90000"/>
          </a:bodyPr>
          <a:lstStyle/>
          <a:p>
            <a:pPr algn="l"/>
            <a:r>
              <a:rPr lang="ru-RU" sz="5400" dirty="0"/>
              <a:t>Опора для сидения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12862" y="2645923"/>
            <a:ext cx="6251111" cy="432161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+ Стоимость</a:t>
            </a:r>
          </a:p>
          <a:p>
            <a:pPr algn="l"/>
            <a:r>
              <a:rPr lang="ru-RU" sz="2000" dirty="0"/>
              <a:t>+ Регулируемая</a:t>
            </a:r>
          </a:p>
          <a:p>
            <a:pPr algn="l"/>
            <a:r>
              <a:rPr lang="ru-RU" sz="2000" dirty="0"/>
              <a:t>+ Дополнительные поддержки, стол</a:t>
            </a:r>
          </a:p>
          <a:p>
            <a:pPr algn="l"/>
            <a:r>
              <a:rPr lang="ru-RU" sz="2000" dirty="0"/>
              <a:t>+ Организация правильной позы</a:t>
            </a:r>
          </a:p>
          <a:p>
            <a:pPr algn="l"/>
            <a:endParaRPr lang="ru-RU" sz="2000" dirty="0"/>
          </a:p>
          <a:p>
            <a:pPr marL="342900" indent="-342900" algn="l">
              <a:buFontTx/>
              <a:buChar char="-"/>
            </a:pPr>
            <a:r>
              <a:rPr lang="ru-RU" sz="2000" dirty="0"/>
              <a:t>Качество исполнения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Габариты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Подходит далеко не всем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Сложно организовать правильную позу</a:t>
            </a:r>
          </a:p>
          <a:p>
            <a:pPr marL="342900" indent="-342900" algn="l">
              <a:buFontTx/>
              <a:buChar char="-"/>
            </a:pPr>
            <a:endParaRPr lang="ru-RU" sz="2000" dirty="0"/>
          </a:p>
          <a:p>
            <a:pPr marL="342900" indent="-342900" algn="l">
              <a:buFontTx/>
              <a:buChar char="-"/>
            </a:pPr>
            <a:endParaRPr lang="ru-RU" sz="2000" dirty="0"/>
          </a:p>
        </p:txBody>
      </p:sp>
      <p:pic>
        <p:nvPicPr>
          <p:cNvPr id="5" name="Рисунок 4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E1E256E-E966-4CBC-9979-98C2DDBC83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r="2168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8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Домашняя кресло-коляска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algn="l"/>
            <a:r>
              <a:rPr lang="ru-RU" sz="2200" dirty="0"/>
              <a:t>+ Возможность точной настройки по антропометрическим данным</a:t>
            </a:r>
          </a:p>
          <a:p>
            <a:pPr marL="114300" algn="l"/>
            <a:r>
              <a:rPr lang="ru-RU" sz="2200" dirty="0"/>
              <a:t>+ Подходит практически всем</a:t>
            </a:r>
          </a:p>
          <a:p>
            <a:pPr marL="114300" algn="l"/>
            <a:r>
              <a:rPr lang="ru-RU" sz="2200" dirty="0"/>
              <a:t>+ Большой выбор дополнительных поддержек</a:t>
            </a:r>
          </a:p>
          <a:p>
            <a:pPr marL="114300" algn="l"/>
            <a:r>
              <a:rPr lang="ru-RU" sz="2200" dirty="0"/>
              <a:t>+ Различные адаптивные функции</a:t>
            </a:r>
          </a:p>
          <a:p>
            <a:pPr marL="114300" algn="l"/>
            <a:endParaRPr lang="ru-RU" sz="2200" dirty="0"/>
          </a:p>
          <a:p>
            <a:pPr marL="457200" indent="-342900" algn="l">
              <a:buFontTx/>
              <a:buChar char="-"/>
            </a:pPr>
            <a:r>
              <a:rPr lang="ru-RU" sz="2200" dirty="0"/>
              <a:t>Цена</a:t>
            </a:r>
          </a:p>
          <a:p>
            <a:pPr marL="457200" indent="-342900" algn="l">
              <a:buFontTx/>
              <a:buChar char="-"/>
            </a:pPr>
            <a:r>
              <a:rPr lang="ru-RU" sz="2200" dirty="0"/>
              <a:t>Мобильность</a:t>
            </a: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сиденье, стул&#10;&#10;Автоматически созданное описание">
            <a:extLst>
              <a:ext uri="{FF2B5EF4-FFF2-40B4-BE49-F238E27FC236}">
                <a16:creationId xmlns:a16="http://schemas.microsoft.com/office/drawing/2014/main" id="{E5CAEE8F-6BAF-4D02-8CD2-B12E9A2A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035C1-BE7D-483D-AF45-B751DA5EB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" r="-3" b="13475"/>
          <a:stretch/>
        </p:blipFill>
        <p:spPr>
          <a:xfrm>
            <a:off x="6261607" y="419567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266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8881" y="457200"/>
            <a:ext cx="10909640" cy="1368614"/>
          </a:xfrm>
        </p:spPr>
        <p:txBody>
          <a:bodyPr anchor="ctr">
            <a:normAutofit/>
          </a:bodyPr>
          <a:lstStyle/>
          <a:p>
            <a:r>
              <a:rPr lang="ru-RU" sz="6600"/>
              <a:t>Прогулочная кресло-коляска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98330" y="2112459"/>
            <a:ext cx="4188892" cy="4010648"/>
          </a:xfrm>
        </p:spPr>
        <p:txBody>
          <a:bodyPr anchor="ctr">
            <a:normAutofit/>
          </a:bodyPr>
          <a:lstStyle/>
          <a:p>
            <a:pPr algn="l"/>
            <a:r>
              <a:rPr lang="ru-RU" sz="1600" dirty="0"/>
              <a:t>+ Большой выбор в большом ценовом диапазоне</a:t>
            </a:r>
          </a:p>
          <a:p>
            <a:pPr algn="l"/>
            <a:r>
              <a:rPr lang="ru-RU" sz="1600" dirty="0"/>
              <a:t>+ Организация правильной позы во время прогулки</a:t>
            </a:r>
          </a:p>
          <a:p>
            <a:pPr algn="l"/>
            <a:r>
              <a:rPr lang="ru-RU" sz="1600" dirty="0"/>
              <a:t>+ Мобильность</a:t>
            </a:r>
          </a:p>
          <a:p>
            <a:pPr algn="l"/>
            <a:r>
              <a:rPr lang="ru-RU" sz="1600" dirty="0"/>
              <a:t>+ Различные дополнительные поддержки, аксессуары, функции.</a:t>
            </a:r>
          </a:p>
          <a:p>
            <a:pPr algn="l"/>
            <a:endParaRPr lang="ru-RU" sz="1600" dirty="0"/>
          </a:p>
          <a:p>
            <a:pPr algn="l"/>
            <a:r>
              <a:rPr lang="ru-RU" sz="1600" dirty="0"/>
              <a:t>- Не подходят «молодым взрослым»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детская коляска, желтый, транспорт, сиденье&#10;&#10;Автоматически созданное описание">
            <a:extLst>
              <a:ext uri="{FF2B5EF4-FFF2-40B4-BE49-F238E27FC236}">
                <a16:creationId xmlns:a16="http://schemas.microsoft.com/office/drawing/2014/main" id="{B514CAB6-0215-4A9C-8944-E7AB0D5D9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" y="2535611"/>
            <a:ext cx="3605784" cy="360578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ранспорт, детская коляск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BA6BC6A2-264B-46F1-8D48-D84D3A420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21" y="2535611"/>
            <a:ext cx="3605784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9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2818" y="1370171"/>
            <a:ext cx="5085580" cy="2387600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Кресло-коляска трость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2818" y="3849845"/>
            <a:ext cx="5203182" cy="2799936"/>
          </a:xfrm>
        </p:spPr>
        <p:txBody>
          <a:bodyPr>
            <a:normAutofit/>
          </a:bodyPr>
          <a:lstStyle/>
          <a:p>
            <a:pPr algn="l"/>
            <a:r>
              <a:rPr lang="ru-RU" sz="1600" dirty="0"/>
              <a:t>+ Мобильность</a:t>
            </a:r>
          </a:p>
          <a:p>
            <a:pPr algn="l"/>
            <a:r>
              <a:rPr lang="en-US" sz="1600" dirty="0"/>
              <a:t>+ </a:t>
            </a:r>
            <a:r>
              <a:rPr lang="ru-RU" sz="1600" dirty="0"/>
              <a:t>Цена</a:t>
            </a:r>
          </a:p>
          <a:p>
            <a:pPr algn="l"/>
            <a:endParaRPr lang="ru-RU" sz="1600" dirty="0"/>
          </a:p>
          <a:p>
            <a:pPr algn="l"/>
            <a:endParaRPr lang="ru-RU" sz="1600" dirty="0"/>
          </a:p>
          <a:p>
            <a:pPr algn="l"/>
            <a:r>
              <a:rPr lang="en-US" sz="1600" dirty="0"/>
              <a:t>- </a:t>
            </a:r>
            <a:r>
              <a:rPr lang="ru-RU" sz="1600" dirty="0"/>
              <a:t>Небезопасно</a:t>
            </a:r>
          </a:p>
          <a:p>
            <a:pPr algn="l"/>
            <a:r>
              <a:rPr lang="en-US" sz="1600" dirty="0"/>
              <a:t>- </a:t>
            </a:r>
            <a:r>
              <a:rPr lang="ru-RU" sz="1600" dirty="0"/>
              <a:t>Подходит далеко не всем</a:t>
            </a:r>
            <a:endParaRPr lang="en-US" sz="1600" dirty="0"/>
          </a:p>
          <a:p>
            <a:pPr algn="l"/>
            <a:r>
              <a:rPr lang="en-US" sz="1600" dirty="0"/>
              <a:t>- </a:t>
            </a:r>
            <a:r>
              <a:rPr lang="ru-RU" sz="1600" dirty="0"/>
              <a:t>Нельзя находиться более 30</a:t>
            </a:r>
            <a:r>
              <a:rPr lang="en-US" sz="1600" dirty="0"/>
              <a:t>-40 </a:t>
            </a:r>
            <a:r>
              <a:rPr lang="ru-RU" sz="1600" dirty="0"/>
              <a:t>минут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24703" y="541034"/>
            <a:ext cx="931930" cy="9066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сиденье, стул, мебель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8F6916D0-EA88-45C6-8A85-36BB6C7875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>
          <a:xfrm>
            <a:off x="5776776" y="208219"/>
            <a:ext cx="4123157" cy="412315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501" y="3865664"/>
            <a:ext cx="739429" cy="739429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мебель, детская коляска, сиденье, стул&#10;&#10;Автоматически созданное описание">
            <a:extLst>
              <a:ext uri="{FF2B5EF4-FFF2-40B4-BE49-F238E27FC236}">
                <a16:creationId xmlns:a16="http://schemas.microsoft.com/office/drawing/2014/main" id="{DA1467E7-D1E4-4F93-B69B-50052F19A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>
          <a:xfrm>
            <a:off x="9100887" y="3757771"/>
            <a:ext cx="3047542" cy="3047542"/>
          </a:xfrm>
          <a:custGeom>
            <a:avLst/>
            <a:gdLst/>
            <a:ahLst/>
            <a:cxnLst/>
            <a:rect l="l" t="t" r="r" b="b"/>
            <a:pathLst>
              <a:path w="2283868" h="2283868">
                <a:moveTo>
                  <a:pt x="1141934" y="0"/>
                </a:moveTo>
                <a:cubicBezTo>
                  <a:pt x="1772607" y="0"/>
                  <a:pt x="2283868" y="511261"/>
                  <a:pt x="2283868" y="1141934"/>
                </a:cubicBezTo>
                <a:cubicBezTo>
                  <a:pt x="2283868" y="1772607"/>
                  <a:pt x="1772607" y="2283868"/>
                  <a:pt x="1141934" y="2283868"/>
                </a:cubicBezTo>
                <a:cubicBezTo>
                  <a:pt x="511261" y="2283868"/>
                  <a:pt x="0" y="1772607"/>
                  <a:pt x="0" y="1141934"/>
                </a:cubicBezTo>
                <a:cubicBezTo>
                  <a:pt x="0" y="511261"/>
                  <a:pt x="511261" y="0"/>
                  <a:pt x="11419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007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94716" y="739979"/>
            <a:ext cx="5334930" cy="1662754"/>
          </a:xfrm>
        </p:spPr>
        <p:txBody>
          <a:bodyPr>
            <a:normAutofit fontScale="90000"/>
          </a:bodyPr>
          <a:lstStyle/>
          <a:p>
            <a:r>
              <a:rPr lang="ru-RU" dirty="0"/>
              <a:t>Кресло-коляска активного типа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94715" y="2665379"/>
            <a:ext cx="5334931" cy="3360032"/>
          </a:xfrm>
        </p:spPr>
        <p:txBody>
          <a:bodyPr>
            <a:normAutofit/>
          </a:bodyPr>
          <a:lstStyle/>
          <a:p>
            <a:r>
              <a:rPr lang="ru-RU" sz="1600" dirty="0"/>
              <a:t>+ Мобильность</a:t>
            </a:r>
          </a:p>
          <a:p>
            <a:r>
              <a:rPr lang="ru-RU" sz="1600" dirty="0"/>
              <a:t>+ Улучшение физического состояния</a:t>
            </a:r>
          </a:p>
          <a:p>
            <a:r>
              <a:rPr lang="ru-RU" sz="1600" dirty="0"/>
              <a:t>+ Улучшение психологического состояния</a:t>
            </a:r>
          </a:p>
          <a:p>
            <a:endParaRPr lang="ru-RU" sz="1600" dirty="0"/>
          </a:p>
          <a:p>
            <a:endParaRPr lang="ru-RU" sz="1600" dirty="0"/>
          </a:p>
          <a:p>
            <a:pPr marL="342900" indent="-342900">
              <a:buFontTx/>
              <a:buChar char="-"/>
            </a:pPr>
            <a:r>
              <a:rPr lang="ru-RU" sz="1600" dirty="0"/>
              <a:t>Цена</a:t>
            </a:r>
          </a:p>
          <a:p>
            <a:pPr marL="342900" indent="-342900">
              <a:buFontTx/>
              <a:buChar char="-"/>
            </a:pPr>
            <a:r>
              <a:rPr lang="ru-RU" sz="1600" dirty="0"/>
              <a:t>Подходит не всем </a:t>
            </a:r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Рисунок 4" descr="Изображение выглядит как велосипед&#10;&#10;Автоматически созданное описание">
            <a:extLst>
              <a:ext uri="{FF2B5EF4-FFF2-40B4-BE49-F238E27FC236}">
                <a16:creationId xmlns:a16="http://schemas.microsoft.com/office/drawing/2014/main" id="{5834E45D-E4CD-4994-BDBC-9EB3734DD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елосипед&#10;&#10;Автоматически созданное описание">
            <a:extLst>
              <a:ext uri="{FF2B5EF4-FFF2-40B4-BE49-F238E27FC236}">
                <a16:creationId xmlns:a16="http://schemas.microsoft.com/office/drawing/2014/main" id="{349DACAD-AD08-4398-9457-1DB82FECC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808"/>
            <a:ext cx="5850384" cy="5850384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17732" y="957715"/>
            <a:ext cx="5130798" cy="2750419"/>
          </a:xfrm>
        </p:spPr>
        <p:txBody>
          <a:bodyPr>
            <a:normAutofit/>
          </a:bodyPr>
          <a:lstStyle/>
          <a:p>
            <a:r>
              <a:rPr lang="ru-RU" dirty="0"/>
              <a:t>«Пассивная» кресло-коляска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7732" y="3800209"/>
            <a:ext cx="5130798" cy="2307022"/>
          </a:xfrm>
        </p:spPr>
        <p:txBody>
          <a:bodyPr>
            <a:normAutofit/>
          </a:bodyPr>
          <a:lstStyle/>
          <a:p>
            <a:r>
              <a:rPr lang="ru-RU" dirty="0"/>
              <a:t>+ Комфорт вкупе с правильной позой</a:t>
            </a:r>
          </a:p>
          <a:p>
            <a:r>
              <a:rPr lang="ru-RU" dirty="0"/>
              <a:t>+ Мобильность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77295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92315" y="388619"/>
            <a:ext cx="6251110" cy="1702644"/>
          </a:xfrm>
        </p:spPr>
        <p:txBody>
          <a:bodyPr anchor="b">
            <a:normAutofit/>
          </a:bodyPr>
          <a:lstStyle/>
          <a:p>
            <a:pPr algn="l"/>
            <a:r>
              <a:rPr lang="ru-RU" sz="5400"/>
              <a:t>Коляска с электроприводом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7593" y="3685610"/>
            <a:ext cx="6251111" cy="1572768"/>
          </a:xfrm>
        </p:spPr>
        <p:txBody>
          <a:bodyPr>
            <a:noAutofit/>
          </a:bodyPr>
          <a:lstStyle/>
          <a:p>
            <a:pPr algn="l">
              <a:spcAft>
                <a:spcPts val="800"/>
              </a:spcAft>
            </a:pPr>
            <a:r>
              <a:rPr lang="ru-RU" sz="1600" dirty="0">
                <a:latin typeface="+mj-lt"/>
                <a:cs typeface="Times New Roman" panose="02020603050405020304" pitchFamily="18" charset="0"/>
              </a:rPr>
              <a:t>+ Мобильность</a:t>
            </a:r>
          </a:p>
          <a:p>
            <a:pPr algn="l">
              <a:spcAft>
                <a:spcPts val="800"/>
              </a:spcAft>
            </a:pPr>
            <a:endParaRPr lang="ru-RU" sz="1600" dirty="0">
              <a:latin typeface="+mj-lt"/>
              <a:cs typeface="Times New Roman" panose="02020603050405020304" pitchFamily="18" charset="0"/>
            </a:endParaRPr>
          </a:p>
          <a:p>
            <a:pPr algn="l">
              <a:spcAft>
                <a:spcPts val="800"/>
              </a:spcAft>
            </a:pPr>
            <a:endParaRPr lang="ru-RU" sz="1600" dirty="0">
              <a:latin typeface="+mj-lt"/>
              <a:cs typeface="Times New Roman" panose="02020603050405020304" pitchFamily="18" charset="0"/>
            </a:endParaRPr>
          </a:p>
          <a:p>
            <a:pPr marL="457200" indent="-457200" algn="l">
              <a:spcAft>
                <a:spcPts val="800"/>
              </a:spcAft>
              <a:buFontTx/>
              <a:buChar char="-"/>
            </a:pPr>
            <a:r>
              <a:rPr lang="ru-RU" sz="1600" dirty="0">
                <a:latin typeface="+mj-lt"/>
                <a:cs typeface="Times New Roman" panose="02020603050405020304" pitchFamily="18" charset="0"/>
              </a:rPr>
              <a:t>Цена</a:t>
            </a:r>
          </a:p>
          <a:p>
            <a:pPr marL="342900" indent="-342900" algn="l">
              <a:spcAft>
                <a:spcPts val="800"/>
              </a:spcAft>
              <a:buFontTx/>
              <a:buChar char="-"/>
            </a:pPr>
            <a:r>
              <a:rPr lang="ru-RU" sz="1600" dirty="0">
                <a:latin typeface="+mj-lt"/>
                <a:cs typeface="Times New Roman" panose="02020603050405020304" pitchFamily="18" charset="0"/>
              </a:rPr>
              <a:t>Не для всех</a:t>
            </a:r>
            <a:endParaRPr lang="ru-RU" sz="1600" dirty="0"/>
          </a:p>
        </p:txBody>
      </p:sp>
      <p:pic>
        <p:nvPicPr>
          <p:cNvPr id="5" name="Рисунок 4" descr="Изображение выглядит как мебель, стул, сиденье&#10;&#10;Автоматически созданное описание">
            <a:extLst>
              <a:ext uri="{FF2B5EF4-FFF2-40B4-BE49-F238E27FC236}">
                <a16:creationId xmlns:a16="http://schemas.microsoft.com/office/drawing/2014/main" id="{7937CC14-03D4-43E9-97D6-EE73CB1D7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84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8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175</Words>
  <Application>Microsoft Office PowerPoint</Application>
  <PresentationFormat>Широкоэкранный</PresentationFormat>
  <Paragraphs>63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Виды ТСР для организации позы сидя.</vt:lpstr>
      <vt:lpstr>Требования к ТСР</vt:lpstr>
      <vt:lpstr>Опора для сидения</vt:lpstr>
      <vt:lpstr>Домашняя кресло-коляска</vt:lpstr>
      <vt:lpstr>Прогулочная кресло-коляска</vt:lpstr>
      <vt:lpstr>Кресло-коляска трость</vt:lpstr>
      <vt:lpstr>Кресло-коляска активного типа</vt:lpstr>
      <vt:lpstr>«Пассивная» кресло-коляска</vt:lpstr>
      <vt:lpstr>Коляска с электроприводом</vt:lpstr>
      <vt:lpstr>Автокресла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снятия антропометрических замеров для адаптации опоры для сидения.</dc:title>
  <dc:creator>Дмитрий Медведков</dc:creator>
  <cp:lastModifiedBy>Владимир Исаев</cp:lastModifiedBy>
  <cp:revision>31</cp:revision>
  <dcterms:created xsi:type="dcterms:W3CDTF">2020-04-14T06:43:46Z</dcterms:created>
  <dcterms:modified xsi:type="dcterms:W3CDTF">2021-07-16T09:24:21Z</dcterms:modified>
</cp:coreProperties>
</file>